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34.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3" r:id="rId2"/>
    <p:sldMasterId id="2147483677" r:id="rId3"/>
  </p:sldMasterIdLst>
  <p:notesMasterIdLst>
    <p:notesMasterId r:id="rId81"/>
  </p:notesMasterIdLst>
  <p:sldIdLst>
    <p:sldId id="259" r:id="rId4"/>
    <p:sldId id="268" r:id="rId5"/>
    <p:sldId id="319" r:id="rId6"/>
    <p:sldId id="320" r:id="rId7"/>
    <p:sldId id="321" r:id="rId8"/>
    <p:sldId id="318" r:id="rId9"/>
    <p:sldId id="269" r:id="rId10"/>
    <p:sldId id="266" r:id="rId11"/>
    <p:sldId id="260" r:id="rId12"/>
    <p:sldId id="271" r:id="rId13"/>
    <p:sldId id="270" r:id="rId14"/>
    <p:sldId id="272" r:id="rId15"/>
    <p:sldId id="315" r:id="rId16"/>
    <p:sldId id="322" r:id="rId17"/>
    <p:sldId id="273" r:id="rId18"/>
    <p:sldId id="323" r:id="rId19"/>
    <p:sldId id="278" r:id="rId20"/>
    <p:sldId id="325" r:id="rId21"/>
    <p:sldId id="324" r:id="rId22"/>
    <p:sldId id="277" r:id="rId23"/>
    <p:sldId id="326" r:id="rId24"/>
    <p:sldId id="327" r:id="rId25"/>
    <p:sldId id="328" r:id="rId26"/>
    <p:sldId id="279" r:id="rId27"/>
    <p:sldId id="329" r:id="rId28"/>
    <p:sldId id="330" r:id="rId29"/>
    <p:sldId id="281" r:id="rId30"/>
    <p:sldId id="283" r:id="rId31"/>
    <p:sldId id="331" r:id="rId32"/>
    <p:sldId id="332" r:id="rId33"/>
    <p:sldId id="333" r:id="rId34"/>
    <p:sldId id="317" r:id="rId35"/>
    <p:sldId id="334" r:id="rId36"/>
    <p:sldId id="285" r:id="rId37"/>
    <p:sldId id="335" r:id="rId38"/>
    <p:sldId id="286" r:id="rId39"/>
    <p:sldId id="282" r:id="rId40"/>
    <p:sldId id="336" r:id="rId41"/>
    <p:sldId id="337" r:id="rId42"/>
    <p:sldId id="287" r:id="rId43"/>
    <p:sldId id="338" r:id="rId44"/>
    <p:sldId id="288" r:id="rId45"/>
    <p:sldId id="339" r:id="rId46"/>
    <p:sldId id="289" r:id="rId47"/>
    <p:sldId id="290" r:id="rId48"/>
    <p:sldId id="340" r:id="rId49"/>
    <p:sldId id="341" r:id="rId50"/>
    <p:sldId id="291" r:id="rId51"/>
    <p:sldId id="292" r:id="rId52"/>
    <p:sldId id="342" r:id="rId53"/>
    <p:sldId id="293" r:id="rId54"/>
    <p:sldId id="343" r:id="rId55"/>
    <p:sldId id="296" r:id="rId56"/>
    <p:sldId id="344" r:id="rId57"/>
    <p:sldId id="345" r:id="rId58"/>
    <p:sldId id="294" r:id="rId59"/>
    <p:sldId id="298" r:id="rId60"/>
    <p:sldId id="299" r:id="rId61"/>
    <p:sldId id="346" r:id="rId62"/>
    <p:sldId id="316" r:id="rId63"/>
    <p:sldId id="347" r:id="rId64"/>
    <p:sldId id="300" r:id="rId65"/>
    <p:sldId id="301" r:id="rId66"/>
    <p:sldId id="302" r:id="rId67"/>
    <p:sldId id="303" r:id="rId68"/>
    <p:sldId id="305" r:id="rId69"/>
    <p:sldId id="348" r:id="rId70"/>
    <p:sldId id="308" r:id="rId71"/>
    <p:sldId id="310" r:id="rId72"/>
    <p:sldId id="309" r:id="rId73"/>
    <p:sldId id="349" r:id="rId74"/>
    <p:sldId id="311" r:id="rId75"/>
    <p:sldId id="350" r:id="rId76"/>
    <p:sldId id="351" r:id="rId77"/>
    <p:sldId id="312" r:id="rId78"/>
    <p:sldId id="313" r:id="rId79"/>
    <p:sldId id="314" r:id="rId8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4" d="100"/>
          <a:sy n="64" d="100"/>
        </p:scale>
        <p:origin x="724"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theme" Target="theme/theme1.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61" Type="http://schemas.openxmlformats.org/officeDocument/2006/relationships/slide" Target="slides/slide58.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CA6283-F7B7-42E4-A360-CFA412E4AFF1}" type="datetimeFigureOut">
              <a:rPr lang="zh-CN" altLang="en-US" smtClean="0"/>
              <a:t>2020/4/22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183A87-7188-47AB-8BF2-07B018CA773F}" type="slidenum">
              <a:rPr lang="zh-CN" altLang="en-US" smtClean="0"/>
              <a:t>‹#›</a:t>
            </a:fld>
            <a:endParaRPr lang="zh-CN" altLang="en-US"/>
          </a:p>
        </p:txBody>
      </p:sp>
    </p:spTree>
    <p:extLst>
      <p:ext uri="{BB962C8B-B14F-4D97-AF65-F5344CB8AC3E}">
        <p14:creationId xmlns:p14="http://schemas.microsoft.com/office/powerpoint/2010/main" val="2110545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a:ln>
            <a:miter lim="800000"/>
          </a:ln>
        </p:spPr>
      </p:sp>
      <p:sp>
        <p:nvSpPr>
          <p:cNvPr id="16387"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2" name="灯片编号占位符 3"/>
          <p:cNvSpPr txBox="1">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b"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fld id="{F2ED114E-F727-4F33-B116-A1DAFE7D1B75}" type="slidenum">
              <a:rPr kumimoji="0" lang="zh-CN" altLang="en-US" sz="1200" b="0" i="0" u="none" strike="noStrike" kern="1200" cap="none" spc="0" normalizeH="0" baseline="0" noProof="1"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zh-CN" altLang="en-US" sz="1200" b="0" i="0" u="none" strike="noStrike" kern="1200" cap="none" spc="0" normalizeH="0" baseline="0" noProof="1">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35856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a:miter lim="800000"/>
          </a:ln>
        </p:spPr>
      </p:sp>
      <p:sp>
        <p:nvSpPr>
          <p:cNvPr id="20483"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2" name="灯片编号占位符 3"/>
          <p:cNvSpPr txBox="1">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b" anchorCtr="0" compatLnSpc="1"/>
          <a:lstStyle/>
          <a:p>
            <a:pPr marL="0" marR="0" lvl="0" indent="0" algn="r" defTabSz="914400" rtl="0" eaLnBrk="1" fontAlgn="base" latinLnBrk="0" hangingPunct="1">
              <a:lnSpc>
                <a:spcPct val="100000"/>
              </a:lnSpc>
              <a:spcBef>
                <a:spcPct val="0"/>
              </a:spcBef>
              <a:spcAft>
                <a:spcPct val="0"/>
              </a:spcAft>
              <a:buClrTx/>
              <a:buSzTx/>
              <a:buFontTx/>
              <a:buNone/>
              <a:tabLst/>
              <a:defRPr/>
            </a:pPr>
            <a:fld id="{8161931F-302F-4AFB-854F-B8DD0CB257D4}" type="slidenum">
              <a:rPr kumimoji="0" lang="zh-CN" altLang="en-US" sz="1200" b="0" i="0" u="none" strike="noStrike" kern="1200" cap="none" spc="0" normalizeH="0" baseline="0" noProof="1"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zh-CN" altLang="en-US" sz="1200" b="0" i="0" u="none" strike="noStrike" kern="1200" cap="none" spc="0" normalizeH="0" baseline="0" noProof="1">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7363411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obj" preserve="1">
  <p:cSld name="Title and Content">
    <p:spTree>
      <p:nvGrpSpPr>
        <p:cNvPr id="1" name=""/>
        <p:cNvGrpSpPr/>
        <p:nvPr/>
      </p:nvGrpSpPr>
      <p:grpSpPr>
        <a:xfrm>
          <a:off x="0" y="0"/>
          <a:ext cx="0" cy="0"/>
          <a:chOff x="0" y="0"/>
          <a:chExt cx="0" cy="0"/>
        </a:xfrm>
      </p:grpSpPr>
      <p:sp>
        <p:nvSpPr>
          <p:cNvPr id="4" name="Straight Connector 2"/>
          <p:cNvSpPr>
            <a:spLocks noChangeShapeType="1"/>
          </p:cNvSpPr>
          <p:nvPr userDrawn="1"/>
        </p:nvSpPr>
        <p:spPr bwMode="auto">
          <a:xfrm>
            <a:off x="0" y="931863"/>
            <a:ext cx="12192000" cy="0"/>
          </a:xfrm>
          <a:prstGeom prst="line">
            <a:avLst/>
          </a:prstGeom>
          <a:noFill/>
          <a:ln w="76200">
            <a:solidFill>
              <a:srgbClr val="005EA4"/>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p>
        </p:txBody>
      </p:sp>
      <p:pic>
        <p:nvPicPr>
          <p:cNvPr id="5" name="Picture 7" descr="C:\Users\Andreea\Desktop\Mankiw 7e\pics plus\ch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1"/>
            <a:ext cx="1934633"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399117" y="100940"/>
            <a:ext cx="10792883" cy="860961"/>
          </a:xfrm>
        </p:spPr>
        <p:txBody>
          <a:bodyPr/>
          <a:lstStyle/>
          <a:p>
            <a:r>
              <a:rPr lang="en-US" noProof="1"/>
              <a:t>Click to edit Master title style</a:t>
            </a:r>
          </a:p>
        </p:txBody>
      </p:sp>
      <p:sp>
        <p:nvSpPr>
          <p:cNvPr id="3" name="Content Placeholder 2"/>
          <p:cNvSpPr>
            <a:spLocks noGrp="1"/>
          </p:cNvSpPr>
          <p:nvPr>
            <p:ph idx="1"/>
          </p:nvPr>
        </p:nvSpPr>
        <p:spPr/>
        <p:txBody>
          <a:bodyPr/>
          <a:lstStyle>
            <a:lvl1pPr>
              <a:defRPr>
                <a:solidFill>
                  <a:srgbClr val="005EA4"/>
                </a:solidFill>
              </a:defRPr>
            </a:lvl1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6" name="Rectangle 7">
            <a:extLst>
              <a:ext uri="{FF2B5EF4-FFF2-40B4-BE49-F238E27FC236}">
                <a16:creationId xmlns:a16="http://schemas.microsoft.com/office/drawing/2014/main" id="{BBE54FE0-5948-4476-A0CE-C1A19B8C4BCB}"/>
              </a:ext>
            </a:extLst>
          </p:cNvPr>
          <p:cNvSpPr>
            <a:spLocks noGrp="1" noChangeArrowheads="1"/>
          </p:cNvSpPr>
          <p:nvPr>
            <p:ph type="sldNum" sz="quarter" idx="10"/>
          </p:nvPr>
        </p:nvSpPr>
        <p:spPr/>
        <p:txBody>
          <a:bodyPr/>
          <a:lstStyle>
            <a:lvl1pPr>
              <a:defRPr/>
            </a:lvl1pPr>
          </a:lstStyle>
          <a:p>
            <a:pPr>
              <a:defRPr/>
            </a:pPr>
            <a:fld id="{BF624BB0-1C18-4FE1-90DC-E982411EE074}" type="slidenum">
              <a:rPr lang="en-US" altLang="zh-CN"/>
              <a:pPr>
                <a:defRPr/>
              </a:pPr>
              <a:t>‹#›</a:t>
            </a:fld>
            <a:endParaRPr lang="en-US" altLang="zh-CN"/>
          </a:p>
        </p:txBody>
      </p:sp>
      <p:sp>
        <p:nvSpPr>
          <p:cNvPr id="7" name="Footer Placeholder 4">
            <a:extLst>
              <a:ext uri="{FF2B5EF4-FFF2-40B4-BE49-F238E27FC236}">
                <a16:creationId xmlns:a16="http://schemas.microsoft.com/office/drawing/2014/main" id="{A89C2551-C8F5-48F2-8E18-C69EB84CB906}"/>
              </a:ext>
            </a:extLst>
          </p:cNvPr>
          <p:cNvSpPr>
            <a:spLocks noGrp="1"/>
          </p:cNvSpPr>
          <p:nvPr>
            <p:ph type="ftr" sz="quarter" idx="11"/>
          </p:nvPr>
        </p:nvSpPr>
        <p:spPr/>
        <p:txBody>
          <a:bodyPr wrap="square" numCol="1" anchorCtr="0" compatLnSpc="1"/>
          <a:lstStyle>
            <a:lvl1pPr>
              <a:defRPr>
                <a:ea typeface="宋体" panose="02010600030101010101" pitchFamily="2" charset="-122"/>
              </a:defRPr>
            </a:lvl1pPr>
          </a:lstStyle>
          <a:p>
            <a:pPr>
              <a:defRPr/>
            </a:pPr>
            <a:r>
              <a:rPr lang="en-US" altLang="zh-CN"/>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3161343070"/>
      </p:ext>
    </p:extLst>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a:prstGeom prst="rect">
            <a:avLst/>
          </a:prstGeom>
        </p:spPr>
        <p:txBody>
          <a:bodyPr anchor="b"/>
          <a:lstStyle>
            <a:lvl1pPr algn="l">
              <a:defRPr sz="2667" b="1"/>
            </a:lvl1pPr>
          </a:lstStyle>
          <a:p>
            <a:r>
              <a:rPr lang="zh-CN" altLang="en-US" noProof="1"/>
              <a:t>单击此处编辑母版标题样式</a:t>
            </a:r>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marL="0" marR="0" lvl="0" indent="0" algn="l" defTabSz="1219170" rtl="0" eaLnBrk="1" fontAlgn="base" latinLnBrk="0" hangingPunct="1">
              <a:lnSpc>
                <a:spcPct val="100000"/>
              </a:lnSpc>
              <a:spcBef>
                <a:spcPct val="20000"/>
              </a:spcBef>
              <a:spcAft>
                <a:spcPct val="0"/>
              </a:spcAft>
              <a:buClrTx/>
              <a:buSzTx/>
              <a:buFont typeface="Arial" panose="020B0604020202020204" pitchFamily="34" charset="0"/>
              <a:buNone/>
              <a:defRPr/>
            </a:pPr>
            <a:endParaRPr kumimoji="0" lang="zh-CN" altLang="en-US" sz="4267"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2389717" y="5367338"/>
            <a:ext cx="7315200" cy="8048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noProof="1"/>
              <a:t>单击此处编辑母版文本样式</a:t>
            </a:r>
          </a:p>
        </p:txBody>
      </p:sp>
      <p:sp>
        <p:nvSpPr>
          <p:cNvPr id="7" name="日期占位符 4"/>
          <p:cNvSpPr>
            <a:spLocks noGrp="1"/>
          </p:cNvSpPr>
          <p:nvPr>
            <p:ph type="dt" sz="half" idx="12"/>
          </p:nvPr>
        </p:nvSpPr>
        <p:spPr>
          <a:xfrm>
            <a:off x="719667" y="5446184"/>
            <a:ext cx="2844800" cy="364067"/>
          </a:xfrm>
          <a:prstGeom prst="rect">
            <a:avLst/>
          </a:prstGeom>
        </p:spPr>
        <p:txBody>
          <a:bodyPr/>
          <a:lstStyle>
            <a:lvl1pPr fontAlgn="auto">
              <a:defRPr noProof="1"/>
            </a:lvl1pPr>
          </a:lstStyle>
          <a:p>
            <a:pPr defTabSz="1219170">
              <a:spcBef>
                <a:spcPct val="0"/>
              </a:spcBef>
              <a:spcAft>
                <a:spcPct val="0"/>
              </a:spcAft>
              <a:defRPr/>
            </a:pPr>
            <a:endParaRPr lang="zh-CN" altLang="en-US" sz="2400"/>
          </a:p>
        </p:txBody>
      </p:sp>
      <p:sp>
        <p:nvSpPr>
          <p:cNvPr id="8" name="页脚占位符 5"/>
          <p:cNvSpPr>
            <a:spLocks noGrp="1"/>
          </p:cNvSpPr>
          <p:nvPr>
            <p:ph type="ftr" sz="quarter" idx="3"/>
          </p:nvPr>
        </p:nvSpPr>
        <p:spPr>
          <a:xfrm>
            <a:off x="4165600" y="6500284"/>
            <a:ext cx="3860800" cy="366184"/>
          </a:xfrm>
          <a:prstGeom prst="rect">
            <a:avLst/>
          </a:prstGeom>
        </p:spPr>
        <p:txBody>
          <a:bodyPr/>
          <a:lstStyle>
            <a:lvl1pPr fontAlgn="auto">
              <a:defRPr noProof="1"/>
            </a:lvl1pPr>
          </a:lstStyle>
          <a:p>
            <a:pPr defTabSz="1219170">
              <a:spcBef>
                <a:spcPct val="0"/>
              </a:spcBef>
              <a:spcAft>
                <a:spcPct val="0"/>
              </a:spcAft>
              <a:defRPr/>
            </a:pPr>
            <a:endParaRPr lang="zh-CN" altLang="en-US" sz="2400"/>
          </a:p>
        </p:txBody>
      </p:sp>
      <p:sp>
        <p:nvSpPr>
          <p:cNvPr id="10" name="灯片编号占位符 6"/>
          <p:cNvSpPr>
            <a:spLocks noGrp="1"/>
          </p:cNvSpPr>
          <p:nvPr>
            <p:ph type="sldNum" sz="quarter" idx="4"/>
          </p:nvPr>
        </p:nvSpPr>
        <p:spPr>
          <a:xfrm>
            <a:off x="8737600" y="6356351"/>
            <a:ext cx="2844800" cy="366184"/>
          </a:xfrm>
          <a:prstGeom prst="rect">
            <a:avLst/>
          </a:prstGeom>
        </p:spPr>
        <p:txBody>
          <a:bodyPr/>
          <a:lstStyle>
            <a:lvl1pPr fontAlgn="auto">
              <a:defRPr noProof="1">
                <a:latin typeface="+mn-lt"/>
                <a:ea typeface="+mn-ea"/>
              </a:defRPr>
            </a:lvl1pPr>
          </a:lstStyle>
          <a:p>
            <a:pPr defTabSz="1219170">
              <a:spcBef>
                <a:spcPct val="0"/>
              </a:spcBef>
              <a:spcAft>
                <a:spcPct val="0"/>
              </a:spcAft>
              <a:defRPr/>
            </a:pPr>
            <a:fld id="{273E1F84-4009-484A-A048-AF344416FF8F}" type="slidenum">
              <a:rPr lang="zh-CN" altLang="en-US" sz="2400" smtClean="0"/>
              <a:pPr defTabSz="1219170">
                <a:spcBef>
                  <a:spcPct val="0"/>
                </a:spcBef>
                <a:spcAft>
                  <a:spcPct val="0"/>
                </a:spcAft>
                <a:defRPr/>
              </a:pPr>
              <a:t>‹#›</a:t>
            </a:fld>
            <a:endParaRPr lang="zh-CN" altLang="en-US" sz="2400"/>
          </a:p>
        </p:txBody>
      </p:sp>
    </p:spTree>
    <p:extLst>
      <p:ext uri="{BB962C8B-B14F-4D97-AF65-F5344CB8AC3E}">
        <p14:creationId xmlns:p14="http://schemas.microsoft.com/office/powerpoint/2010/main" val="3744875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p:cNvSpPr>
            <a:spLocks noGrp="1"/>
          </p:cNvSpPr>
          <p:nvPr>
            <p:ph type="dt" sz="half" idx="2"/>
          </p:nvPr>
        </p:nvSpPr>
        <p:spPr>
          <a:xfrm>
            <a:off x="719667" y="5446184"/>
            <a:ext cx="2844800" cy="364067"/>
          </a:xfrm>
          <a:prstGeom prst="rect">
            <a:avLst/>
          </a:prstGeom>
        </p:spPr>
        <p:txBody>
          <a:bodyPr/>
          <a:lstStyle>
            <a:lvl1pPr fontAlgn="auto">
              <a:defRPr noProof="1"/>
            </a:lvl1pPr>
          </a:lstStyle>
          <a:p>
            <a:pPr defTabSz="1219170">
              <a:spcBef>
                <a:spcPct val="0"/>
              </a:spcBef>
              <a:spcAft>
                <a:spcPct val="0"/>
              </a:spcAft>
              <a:defRPr/>
            </a:pPr>
            <a:endParaRPr lang="zh-CN" altLang="en-US" sz="2400"/>
          </a:p>
        </p:txBody>
      </p:sp>
      <p:sp>
        <p:nvSpPr>
          <p:cNvPr id="8" name="页脚占位符 4"/>
          <p:cNvSpPr>
            <a:spLocks noGrp="1"/>
          </p:cNvSpPr>
          <p:nvPr>
            <p:ph type="ftr" sz="quarter" idx="3"/>
          </p:nvPr>
        </p:nvSpPr>
        <p:spPr>
          <a:xfrm>
            <a:off x="4165600" y="6500284"/>
            <a:ext cx="3860800" cy="366184"/>
          </a:xfrm>
          <a:prstGeom prst="rect">
            <a:avLst/>
          </a:prstGeom>
        </p:spPr>
        <p:txBody>
          <a:bodyPr/>
          <a:lstStyle>
            <a:lvl1pPr fontAlgn="auto">
              <a:defRPr noProof="1"/>
            </a:lvl1pPr>
          </a:lstStyle>
          <a:p>
            <a:pPr defTabSz="1219170">
              <a:spcBef>
                <a:spcPct val="0"/>
              </a:spcBef>
              <a:spcAft>
                <a:spcPct val="0"/>
              </a:spcAft>
              <a:defRPr/>
            </a:pPr>
            <a:endParaRPr lang="zh-CN" altLang="en-US" sz="2400"/>
          </a:p>
        </p:txBody>
      </p:sp>
      <p:sp>
        <p:nvSpPr>
          <p:cNvPr id="10" name="灯片编号占位符 5"/>
          <p:cNvSpPr>
            <a:spLocks noGrp="1"/>
          </p:cNvSpPr>
          <p:nvPr>
            <p:ph type="sldNum" sz="quarter" idx="4"/>
          </p:nvPr>
        </p:nvSpPr>
        <p:spPr>
          <a:xfrm>
            <a:off x="8737600" y="6356351"/>
            <a:ext cx="2844800" cy="366184"/>
          </a:xfrm>
          <a:prstGeom prst="rect">
            <a:avLst/>
          </a:prstGeom>
        </p:spPr>
        <p:txBody>
          <a:bodyPr/>
          <a:lstStyle>
            <a:lvl1pPr fontAlgn="auto">
              <a:defRPr noProof="1">
                <a:latin typeface="+mn-lt"/>
                <a:ea typeface="+mn-ea"/>
              </a:defRPr>
            </a:lvl1pPr>
          </a:lstStyle>
          <a:p>
            <a:pPr defTabSz="1219170">
              <a:spcBef>
                <a:spcPct val="0"/>
              </a:spcBef>
              <a:spcAft>
                <a:spcPct val="0"/>
              </a:spcAft>
              <a:defRPr/>
            </a:pPr>
            <a:fld id="{12FB4BF7-6972-4EEB-9E1B-59620A52C136}" type="slidenum">
              <a:rPr lang="zh-CN" altLang="en-US" sz="2400" smtClean="0"/>
              <a:pPr defTabSz="1219170">
                <a:spcBef>
                  <a:spcPct val="0"/>
                </a:spcBef>
                <a:spcAft>
                  <a:spcPct val="0"/>
                </a:spcAft>
                <a:defRPr/>
              </a:pPr>
              <a:t>‹#›</a:t>
            </a:fld>
            <a:endParaRPr lang="zh-CN" altLang="en-US" sz="2400"/>
          </a:p>
        </p:txBody>
      </p:sp>
    </p:spTree>
    <p:extLst>
      <p:ext uri="{BB962C8B-B14F-4D97-AF65-F5344CB8AC3E}">
        <p14:creationId xmlns:p14="http://schemas.microsoft.com/office/powerpoint/2010/main" val="11936413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3"/>
          <p:cNvSpPr>
            <a:spLocks noGrp="1"/>
          </p:cNvSpPr>
          <p:nvPr>
            <p:ph type="dt" sz="half" idx="2"/>
          </p:nvPr>
        </p:nvSpPr>
        <p:spPr>
          <a:xfrm>
            <a:off x="719667" y="5446184"/>
            <a:ext cx="2844800" cy="364067"/>
          </a:xfrm>
          <a:prstGeom prst="rect">
            <a:avLst/>
          </a:prstGeom>
        </p:spPr>
        <p:txBody>
          <a:bodyPr/>
          <a:lstStyle>
            <a:lvl1pPr fontAlgn="auto">
              <a:defRPr noProof="1"/>
            </a:lvl1pPr>
          </a:lstStyle>
          <a:p>
            <a:pPr defTabSz="1219170">
              <a:spcBef>
                <a:spcPct val="0"/>
              </a:spcBef>
              <a:spcAft>
                <a:spcPct val="0"/>
              </a:spcAft>
              <a:defRPr/>
            </a:pPr>
            <a:endParaRPr lang="zh-CN" altLang="en-US" sz="2400"/>
          </a:p>
        </p:txBody>
      </p:sp>
      <p:sp>
        <p:nvSpPr>
          <p:cNvPr id="8" name="页脚占位符 4"/>
          <p:cNvSpPr>
            <a:spLocks noGrp="1"/>
          </p:cNvSpPr>
          <p:nvPr>
            <p:ph type="ftr" sz="quarter" idx="3"/>
          </p:nvPr>
        </p:nvSpPr>
        <p:spPr>
          <a:xfrm>
            <a:off x="4165600" y="6500284"/>
            <a:ext cx="3860800" cy="366184"/>
          </a:xfrm>
          <a:prstGeom prst="rect">
            <a:avLst/>
          </a:prstGeom>
        </p:spPr>
        <p:txBody>
          <a:bodyPr/>
          <a:lstStyle>
            <a:lvl1pPr fontAlgn="auto">
              <a:defRPr noProof="1"/>
            </a:lvl1pPr>
          </a:lstStyle>
          <a:p>
            <a:pPr defTabSz="1219170">
              <a:spcBef>
                <a:spcPct val="0"/>
              </a:spcBef>
              <a:spcAft>
                <a:spcPct val="0"/>
              </a:spcAft>
              <a:defRPr/>
            </a:pPr>
            <a:endParaRPr lang="zh-CN" altLang="en-US" sz="2400"/>
          </a:p>
        </p:txBody>
      </p:sp>
      <p:sp>
        <p:nvSpPr>
          <p:cNvPr id="10" name="灯片编号占位符 5"/>
          <p:cNvSpPr>
            <a:spLocks noGrp="1"/>
          </p:cNvSpPr>
          <p:nvPr>
            <p:ph type="sldNum" sz="quarter" idx="4"/>
          </p:nvPr>
        </p:nvSpPr>
        <p:spPr>
          <a:xfrm>
            <a:off x="8737600" y="6356351"/>
            <a:ext cx="2844800" cy="366184"/>
          </a:xfrm>
          <a:prstGeom prst="rect">
            <a:avLst/>
          </a:prstGeom>
        </p:spPr>
        <p:txBody>
          <a:bodyPr/>
          <a:lstStyle>
            <a:lvl1pPr fontAlgn="auto">
              <a:defRPr noProof="1">
                <a:latin typeface="+mn-lt"/>
                <a:ea typeface="+mn-ea"/>
              </a:defRPr>
            </a:lvl1pPr>
          </a:lstStyle>
          <a:p>
            <a:pPr defTabSz="1219170">
              <a:spcBef>
                <a:spcPct val="0"/>
              </a:spcBef>
              <a:spcAft>
                <a:spcPct val="0"/>
              </a:spcAft>
              <a:defRPr/>
            </a:pPr>
            <a:fld id="{A4AE91CE-0615-415B-8D22-0BDCA721C04F}" type="slidenum">
              <a:rPr lang="zh-CN" altLang="en-US" sz="2400" smtClean="0"/>
              <a:pPr defTabSz="1219170">
                <a:spcBef>
                  <a:spcPct val="0"/>
                </a:spcBef>
                <a:spcAft>
                  <a:spcPct val="0"/>
                </a:spcAft>
                <a:defRPr/>
              </a:pPr>
              <a:t>‹#›</a:t>
            </a:fld>
            <a:endParaRPr lang="zh-CN" altLang="en-US" sz="2400"/>
          </a:p>
        </p:txBody>
      </p:sp>
    </p:spTree>
    <p:extLst>
      <p:ext uri="{BB962C8B-B14F-4D97-AF65-F5344CB8AC3E}">
        <p14:creationId xmlns:p14="http://schemas.microsoft.com/office/powerpoint/2010/main" val="3776338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页脚占位符 3"/>
          <p:cNvSpPr>
            <a:spLocks noGrp="1"/>
          </p:cNvSpPr>
          <p:nvPr>
            <p:ph type="ftr" sz="quarter" idx="10"/>
          </p:nvPr>
        </p:nvSpPr>
        <p:spPr/>
        <p:txBody>
          <a:bodyPr/>
          <a:lstStyle>
            <a:lvl1pPr>
              <a:defRPr/>
            </a:lvl1pPr>
          </a:lstStyle>
          <a:p>
            <a:r>
              <a:rPr lang="zh-CN" altLang="zh-CN"/>
              <a:t>像经济学家一样思考</a:t>
            </a:r>
          </a:p>
        </p:txBody>
      </p:sp>
      <p:sp>
        <p:nvSpPr>
          <p:cNvPr id="5" name="灯片编号占位符 4"/>
          <p:cNvSpPr>
            <a:spLocks noGrp="1"/>
          </p:cNvSpPr>
          <p:nvPr>
            <p:ph type="sldNum" sz="quarter" idx="11"/>
          </p:nvPr>
        </p:nvSpPr>
        <p:spPr/>
        <p:txBody>
          <a:bodyPr/>
          <a:lstStyle>
            <a:lvl1pPr>
              <a:defRPr/>
            </a:lvl1pPr>
          </a:lstStyle>
          <a:p>
            <a:fld id="{2BD29218-0DAA-4616-9052-C62CDBC6F52E}" type="slidenum">
              <a:rPr lang="zh-CN" altLang="zh-CN"/>
              <a:pPr/>
              <a:t>‹#›</a:t>
            </a:fld>
            <a:endParaRPr lang="en-US" altLang="zh-CN"/>
          </a:p>
        </p:txBody>
      </p:sp>
    </p:spTree>
    <p:extLst>
      <p:ext uri="{BB962C8B-B14F-4D97-AF65-F5344CB8AC3E}">
        <p14:creationId xmlns:p14="http://schemas.microsoft.com/office/powerpoint/2010/main" val="6784904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dirty="0" smtClean="0"/>
              <a:t>Click to edit Master title style</a:t>
            </a:r>
            <a:endParaRPr lang="en-US" dirty="0"/>
          </a:p>
        </p:txBody>
      </p:sp>
      <p:sp>
        <p:nvSpPr>
          <p:cNvPr id="3" name="Rectangle 13"/>
          <p:cNvSpPr>
            <a:spLocks noGrp="1" noChangeArrowheads="1"/>
          </p:cNvSpPr>
          <p:nvPr>
            <p:ph type="sldNum" sz="quarter" idx="10"/>
          </p:nvPr>
        </p:nvSpPr>
        <p:spPr>
          <a:ln/>
        </p:spPr>
        <p:txBody>
          <a:bodyPr/>
          <a:lstStyle>
            <a:lvl1pPr>
              <a:defRPr/>
            </a:lvl1pPr>
          </a:lstStyle>
          <a:p>
            <a:fld id="{7514FD07-3A53-4A82-97AE-466AE76114FE}" type="slidenum">
              <a:rPr lang="en-US" altLang="zh-CN"/>
              <a:pPr/>
              <a:t>‹#›</a:t>
            </a:fld>
            <a:endParaRPr lang="en-US" altLang="zh-CN"/>
          </a:p>
        </p:txBody>
      </p:sp>
      <p:sp>
        <p:nvSpPr>
          <p:cNvPr id="4" name="Footer Placeholder 4"/>
          <p:cNvSpPr>
            <a:spLocks noGrp="1"/>
          </p:cNvSpPr>
          <p:nvPr>
            <p:ph type="ftr" sz="quarter" idx="11"/>
          </p:nvPr>
        </p:nvSpPr>
        <p:spPr/>
        <p:txBody>
          <a:bodyPr/>
          <a:lstStyle>
            <a:lvl1pPr>
              <a:defRPr/>
            </a:lvl1pPr>
          </a:lstStyle>
          <a:p>
            <a:pPr>
              <a:defRPr/>
            </a:pPr>
            <a:r>
              <a:rPr lang="en-US"/>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extLst>
      <p:ext uri="{BB962C8B-B14F-4D97-AF65-F5344CB8AC3E}">
        <p14:creationId xmlns:p14="http://schemas.microsoft.com/office/powerpoint/2010/main" val="11374889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showMasterPhAnim="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5362" name="Straight Connector 2"/>
          <p:cNvSpPr/>
          <p:nvPr userDrawn="1"/>
        </p:nvSpPr>
        <p:spPr>
          <a:xfrm>
            <a:off x="0" y="931863"/>
            <a:ext cx="12192000" cy="0"/>
          </a:xfrm>
          <a:prstGeom prst="line">
            <a:avLst/>
          </a:prstGeom>
          <a:ln w="76200" cap="flat" cmpd="sng">
            <a:solidFill>
              <a:srgbClr val="005EA4"/>
            </a:solidFill>
            <a:prstDash val="sysDot"/>
            <a:headEnd type="none" w="med" len="med"/>
            <a:tailEnd type="none" w="med" len="med"/>
          </a:ln>
        </p:spPr>
      </p:sp>
      <p:pic>
        <p:nvPicPr>
          <p:cNvPr id="15363" name="Picture 7" descr="C:\Users\Andreea\Desktop\Mankiw 7e\pics plus\ch1.png"/>
          <p:cNvPicPr>
            <a:picLocks noChangeAspect="1"/>
          </p:cNvPicPr>
          <p:nvPr userDrawn="1"/>
        </p:nvPicPr>
        <p:blipFill>
          <a:blip r:embed="rId2" cstate="print"/>
          <a:stretch>
            <a:fillRect/>
          </a:stretch>
        </p:blipFill>
        <p:spPr>
          <a:xfrm>
            <a:off x="1" y="1"/>
            <a:ext cx="1934633" cy="968375"/>
          </a:xfrm>
          <a:prstGeom prst="rect">
            <a:avLst/>
          </a:prstGeom>
          <a:noFill/>
          <a:ln w="9525">
            <a:noFill/>
          </a:ln>
        </p:spPr>
      </p:pic>
      <p:sp>
        <p:nvSpPr>
          <p:cNvPr id="2" name="Title 1"/>
          <p:cNvSpPr>
            <a:spLocks noGrp="1"/>
          </p:cNvSpPr>
          <p:nvPr>
            <p:ph type="title"/>
          </p:nvPr>
        </p:nvSpPr>
        <p:spPr>
          <a:xfrm>
            <a:off x="1399117" y="100940"/>
            <a:ext cx="10792883" cy="860961"/>
          </a:xfrm>
        </p:spPr>
        <p:txBody>
          <a:bodyPr/>
          <a:lstStyle/>
          <a:p>
            <a:r>
              <a:rPr lang="en-US" noProof="1"/>
              <a:t>Click to edit Master title style</a:t>
            </a:r>
          </a:p>
        </p:txBody>
      </p:sp>
      <p:sp>
        <p:nvSpPr>
          <p:cNvPr id="3" name="Content Placeholder 2"/>
          <p:cNvSpPr>
            <a:spLocks noGrp="1"/>
          </p:cNvSpPr>
          <p:nvPr>
            <p:ph idx="1"/>
          </p:nvPr>
        </p:nvSpPr>
        <p:spPr/>
        <p:txBody>
          <a:bodyPr/>
          <a:lstStyle>
            <a:lvl1pPr>
              <a:defRPr>
                <a:solidFill>
                  <a:srgbClr val="005EA4"/>
                </a:solidFill>
              </a:defRPr>
            </a:lvl1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0" name="Rectangle 7"/>
          <p:cNvSpPr>
            <a:spLocks noGrp="1" noChangeArrowheads="1"/>
          </p:cNvSpPr>
          <p:nvPr>
            <p:ph type="sldNum" sz="quarter" idx="4"/>
          </p:nvPr>
        </p:nvSpPr>
        <p:spPr bwMode="auto">
          <a:xfrm>
            <a:off x="11491384" y="6470651"/>
            <a:ext cx="694267" cy="379413"/>
          </a:xfrm>
          <a:prstGeom prst="rect">
            <a:avLst/>
          </a:prstGeom>
          <a:ln w="19050">
            <a:solidFill>
              <a:srgbClr val="005EA4"/>
            </a:solidFill>
            <a:prstDash val="sysDot"/>
            <a:bevel/>
          </a:ln>
        </p:spPr>
        <p:txBody>
          <a:bodyPr vert="horz" wrap="square" lIns="91440" tIns="45720" rIns="91440" bIns="45720" numCol="1" anchor="t" anchorCtr="0" compatLnSpc="1"/>
          <a:lstStyle>
            <a:lvl1pPr>
              <a:defRPr/>
            </a:lvl1pPr>
          </a:lstStyle>
          <a:p>
            <a:pPr fontAlgn="base">
              <a:spcAft>
                <a:spcPct val="0"/>
              </a:spcAft>
              <a:defRPr/>
            </a:pPr>
            <a:fld id="{1A3B10C1-600B-4A07-8335-52CB4ECD4A9F}" type="slidenum">
              <a:rPr lang="en-US" altLang="zh-CN" smtClean="0"/>
              <a:pPr fontAlgn="base">
                <a:spcAft>
                  <a:spcPct val="0"/>
                </a:spcAft>
                <a:defRPr/>
              </a:pPr>
              <a:t>‹#›</a:t>
            </a:fld>
            <a:endParaRPr lang="en-US" altLang="zh-CN"/>
          </a:p>
        </p:txBody>
      </p:sp>
      <p:sp>
        <p:nvSpPr>
          <p:cNvPr id="11" name="Footer Placeholder 4"/>
          <p:cNvSpPr>
            <a:spLocks noGrp="1"/>
          </p:cNvSpPr>
          <p:nvPr>
            <p:ph type="ftr" sz="quarter" idx="3"/>
          </p:nvPr>
        </p:nvSpPr>
        <p:spPr>
          <a:xfrm>
            <a:off x="0" y="6492876"/>
            <a:ext cx="11474451" cy="365125"/>
          </a:xfrm>
          <a:prstGeom prst="rect">
            <a:avLst/>
          </a:prstGeom>
        </p:spPr>
        <p:txBody>
          <a:bodyPr vert="horz" wrap="square" lIns="91440" tIns="45720" rIns="91440" bIns="45720" numCol="1" rtlCol="0" anchor="ctr" anchorCtr="0" compatLnSpc="1"/>
          <a:lstStyle>
            <a:lvl1pPr>
              <a:defRPr>
                <a:ea typeface="宋体" panose="02010600030101010101" pitchFamily="2" charset="-122"/>
              </a:defRPr>
            </a:lvl1pPr>
          </a:lstStyle>
          <a:p>
            <a:pPr fontAlgn="base">
              <a:spcAft>
                <a:spcPct val="0"/>
              </a:spcAft>
              <a:defRPr/>
            </a:pPr>
            <a:r>
              <a:rPr lang="en-US" altLang="zh-CN" smtClean="0"/>
              <a:t>© 2015 Cengage Learning. All Rights Reserved. May not be copied, scanned, or duplicated, in whole or in part, except for use as permitted in a license distributed with a certain product or service or otherwise on a password-protected website for classroom use.</a:t>
            </a:r>
            <a:endParaRPr lang="en-US" altLang="zh-CN"/>
          </a:p>
        </p:txBody>
      </p:sp>
    </p:spTree>
    <p:extLst>
      <p:ext uri="{BB962C8B-B14F-4D97-AF65-F5344CB8AC3E}">
        <p14:creationId xmlns:p14="http://schemas.microsoft.com/office/powerpoint/2010/main" val="764506664"/>
      </p:ext>
    </p:extLst>
  </p:cSld>
  <p:clrMapOvr>
    <a:masterClrMapping/>
  </p:clrMapOvr>
  <p:transition/>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blank">
  <p:cSld name="空白">
    <p:bg>
      <p:bgPr>
        <a:solidFill>
          <a:schemeClr val="bg1"/>
        </a:solidFill>
        <a:effectLst/>
      </p:bgPr>
    </p:bg>
    <p:spTree>
      <p:nvGrpSpPr>
        <p:cNvPr id="1" name=""/>
        <p:cNvGrpSpPr/>
        <p:nvPr/>
      </p:nvGrpSpPr>
      <p:grpSpPr>
        <a:xfrm>
          <a:off x="0" y="0"/>
          <a:ext cx="0" cy="0"/>
          <a:chOff x="0" y="0"/>
          <a:chExt cx="0" cy="0"/>
        </a:xfrm>
      </p:grpSpPr>
      <p:sp>
        <p:nvSpPr>
          <p:cNvPr id="13314" name="Straight Connector 2"/>
          <p:cNvSpPr/>
          <p:nvPr userDrawn="1"/>
        </p:nvSpPr>
        <p:spPr>
          <a:xfrm>
            <a:off x="0" y="931863"/>
            <a:ext cx="12192000" cy="0"/>
          </a:xfrm>
          <a:prstGeom prst="line">
            <a:avLst/>
          </a:prstGeom>
          <a:ln w="76200" cap="flat" cmpd="sng">
            <a:solidFill>
              <a:srgbClr val="005EA4"/>
            </a:solidFill>
            <a:prstDash val="sysDot"/>
            <a:headEnd type="none" w="med" len="med"/>
            <a:tailEnd type="none" w="med" len="med"/>
          </a:ln>
        </p:spPr>
      </p:sp>
      <p:pic>
        <p:nvPicPr>
          <p:cNvPr id="13315" name="Picture 7" descr="C:\Users\Andreea\Desktop\Mankiw 7e\pics plus\ch1.png"/>
          <p:cNvPicPr>
            <a:picLocks noChangeAspect="1"/>
          </p:cNvPicPr>
          <p:nvPr userDrawn="1"/>
        </p:nvPicPr>
        <p:blipFill>
          <a:blip r:embed="rId2" cstate="print"/>
          <a:stretch>
            <a:fillRect/>
          </a:stretch>
        </p:blipFill>
        <p:spPr>
          <a:xfrm>
            <a:off x="1" y="1"/>
            <a:ext cx="1934633" cy="968375"/>
          </a:xfrm>
          <a:prstGeom prst="rect">
            <a:avLst/>
          </a:prstGeom>
          <a:noFill/>
          <a:ln w="9525">
            <a:noFill/>
          </a:ln>
        </p:spPr>
      </p:pic>
      <p:sp>
        <p:nvSpPr>
          <p:cNvPr id="10" name="灯片编号占位符 3"/>
          <p:cNvSpPr>
            <a:spLocks noGrp="1"/>
          </p:cNvSpPr>
          <p:nvPr>
            <p:ph type="sldNum" sz="quarter" idx="4"/>
          </p:nvPr>
        </p:nvSpPr>
        <p:spPr bwMode="auto">
          <a:xfrm>
            <a:off x="9353551" y="6483351"/>
            <a:ext cx="2844800" cy="366713"/>
          </a:xfrm>
          <a:prstGeom prst="rect">
            <a:avLst/>
          </a:prstGeom>
          <a:ln w="19050">
            <a:solidFill>
              <a:srgbClr val="005EA4"/>
            </a:solidFill>
            <a:prstDash val="sysDot"/>
            <a:bevel/>
          </a:ln>
        </p:spPr>
        <p:txBody>
          <a:bodyPr vert="horz" wrap="square" lIns="91440" tIns="45720" rIns="91440" bIns="45720" numCol="1" anchor="t" anchorCtr="0" compatLnSpc="1"/>
          <a:lstStyle>
            <a:lvl1pPr eaLnBrk="1" hangingPunct="1">
              <a:defRPr noProof="1"/>
            </a:lvl1pPr>
          </a:lstStyle>
          <a:p>
            <a:pPr fontAlgn="base">
              <a:spcAft>
                <a:spcPct val="0"/>
              </a:spcAft>
              <a:defRPr/>
            </a:pPr>
            <a:fld id="{1EB1E6A9-3A2C-4EFD-BB37-F335382C68A7}" type="slidenum">
              <a:rPr lang="en-US" altLang="zh-CN" smtClean="0"/>
              <a:pPr fontAlgn="base">
                <a:spcAft>
                  <a:spcPct val="0"/>
                </a:spcAft>
                <a:defRPr/>
              </a:pPr>
              <a:t>‹#›</a:t>
            </a:fld>
            <a:endParaRPr lang="zh-CN" altLang="en-US"/>
          </a:p>
        </p:txBody>
      </p:sp>
      <p:sp>
        <p:nvSpPr>
          <p:cNvPr id="11" name="页脚占位符 1"/>
          <p:cNvSpPr>
            <a:spLocks noGrp="1"/>
          </p:cNvSpPr>
          <p:nvPr>
            <p:ph type="ftr" sz="quarter" idx="3"/>
          </p:nvPr>
        </p:nvSpPr>
        <p:spPr>
          <a:xfrm>
            <a:off x="0" y="6492876"/>
            <a:ext cx="11474451" cy="365125"/>
          </a:xfrm>
          <a:prstGeom prst="rect">
            <a:avLst/>
          </a:prstGeom>
        </p:spPr>
        <p:txBody>
          <a:bodyPr vert="horz" lIns="91440" tIns="45720" rIns="91440" bIns="45720" rtlCol="0" anchor="ctr"/>
          <a:lstStyle>
            <a:lvl1pPr>
              <a:defRPr/>
            </a:lvl1pPr>
          </a:lstStyle>
          <a:p>
            <a:pPr fontAlgn="base">
              <a:spcAft>
                <a:spcPct val="0"/>
              </a:spcAft>
              <a:defRPr/>
            </a:pPr>
            <a:r>
              <a:rPr lang="en-US" smtClean="0"/>
              <a:t>© 2015 Cengage Learning. All Rights Reserved. May not be copied, scanned, or duplicated, in whole or in part, except for use as permitted in a license distributed with a certain product or service or otherwise on a password-protected website for classroom use.</a:t>
            </a:r>
            <a:endParaRPr lang="en-US"/>
          </a:p>
        </p:txBody>
      </p:sp>
    </p:spTree>
    <p:extLst>
      <p:ext uri="{BB962C8B-B14F-4D97-AF65-F5344CB8AC3E}">
        <p14:creationId xmlns:p14="http://schemas.microsoft.com/office/powerpoint/2010/main" val="939999268"/>
      </p:ext>
    </p:extLst>
  </p:cSld>
  <p:clrMapOvr>
    <a:masterClrMapping/>
  </p:clrMapOvr>
  <p:transition/>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7" name="页脚占位符 4"/>
          <p:cNvSpPr>
            <a:spLocks noGrp="1"/>
          </p:cNvSpPr>
          <p:nvPr>
            <p:ph type="ftr" sz="quarter" idx="3"/>
          </p:nvPr>
        </p:nvSpPr>
        <p:spPr>
          <a:xfrm>
            <a:off x="4165600" y="6500284"/>
            <a:ext cx="3860800" cy="366184"/>
          </a:xfrm>
          <a:prstGeom prst="rect">
            <a:avLst/>
          </a:prstGeom>
        </p:spPr>
        <p:txBody>
          <a:bodyPr/>
          <a:lstStyle>
            <a:lvl1pPr fontAlgn="auto">
              <a:defRPr noProof="1"/>
            </a:lvl1pPr>
          </a:lstStyle>
          <a:p>
            <a:pPr defTabSz="1219170">
              <a:spcBef>
                <a:spcPct val="0"/>
              </a:spcBef>
              <a:spcAft>
                <a:spcPct val="0"/>
              </a:spcAft>
              <a:defRPr/>
            </a:pPr>
            <a:endParaRPr lang="zh-CN" altLang="en-US" sz="2400"/>
          </a:p>
        </p:txBody>
      </p:sp>
    </p:spTree>
    <p:extLst>
      <p:ext uri="{BB962C8B-B14F-4D97-AF65-F5344CB8AC3E}">
        <p14:creationId xmlns:p14="http://schemas.microsoft.com/office/powerpoint/2010/main" val="3235610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sp>
        <p:nvSpPr>
          <p:cNvPr id="7" name="页脚占位符 4"/>
          <p:cNvSpPr>
            <a:spLocks noGrp="1"/>
          </p:cNvSpPr>
          <p:nvPr>
            <p:ph type="ftr" sz="quarter" idx="3"/>
          </p:nvPr>
        </p:nvSpPr>
        <p:spPr>
          <a:xfrm>
            <a:off x="4165600" y="6500284"/>
            <a:ext cx="3860800" cy="366184"/>
          </a:xfrm>
          <a:prstGeom prst="rect">
            <a:avLst/>
          </a:prstGeom>
        </p:spPr>
        <p:txBody>
          <a:bodyPr/>
          <a:lstStyle>
            <a:lvl1pPr fontAlgn="auto">
              <a:defRPr noProof="1"/>
            </a:lvl1pPr>
          </a:lstStyle>
          <a:p>
            <a:pPr defTabSz="1219170">
              <a:spcBef>
                <a:spcPct val="0"/>
              </a:spcBef>
              <a:spcAft>
                <a:spcPct val="0"/>
              </a:spcAft>
              <a:defRPr/>
            </a:pPr>
            <a:endParaRPr lang="zh-CN" altLang="en-US" sz="2400"/>
          </a:p>
        </p:txBody>
      </p:sp>
    </p:spTree>
    <p:extLst>
      <p:ext uri="{BB962C8B-B14F-4D97-AF65-F5344CB8AC3E}">
        <p14:creationId xmlns:p14="http://schemas.microsoft.com/office/powerpoint/2010/main" val="1125472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chemeClr val="bg1"/>
        </a:solidFill>
        <a:effectLst/>
      </p:bgPr>
    </p:bg>
    <p:spTree>
      <p:nvGrpSpPr>
        <p:cNvPr id="1" name=""/>
        <p:cNvGrpSpPr/>
        <p:nvPr/>
      </p:nvGrpSpPr>
      <p:grpSpPr>
        <a:xfrm>
          <a:off x="0" y="0"/>
          <a:ext cx="0" cy="0"/>
          <a:chOff x="0" y="0"/>
          <a:chExt cx="0" cy="0"/>
        </a:xfrm>
      </p:grpSpPr>
      <p:sp>
        <p:nvSpPr>
          <p:cNvPr id="7" name="灯片编号占位符 5"/>
          <p:cNvSpPr>
            <a:spLocks noGrp="1"/>
          </p:cNvSpPr>
          <p:nvPr>
            <p:ph type="sldNum" sz="quarter" idx="4"/>
          </p:nvPr>
        </p:nvSpPr>
        <p:spPr>
          <a:xfrm>
            <a:off x="10801352" y="6491817"/>
            <a:ext cx="766233" cy="366184"/>
          </a:xfrm>
          <a:prstGeom prst="rect">
            <a:avLst/>
          </a:prstGeom>
        </p:spPr>
        <p:txBody>
          <a:bodyPr/>
          <a:lstStyle>
            <a:lvl1pPr fontAlgn="auto">
              <a:defRPr noProof="1" smtClean="0">
                <a:solidFill>
                  <a:schemeClr val="bg1"/>
                </a:solidFill>
                <a:latin typeface="Times New Roman" panose="02020603050405020304" pitchFamily="18" charset="0"/>
                <a:ea typeface="+mn-ea"/>
                <a:cs typeface="Times New Roman" panose="02020603050405020304" pitchFamily="18" charset="0"/>
              </a:defRPr>
            </a:lvl1pPr>
          </a:lstStyle>
          <a:p>
            <a:pPr defTabSz="1219170">
              <a:spcBef>
                <a:spcPct val="0"/>
              </a:spcBef>
              <a:spcAft>
                <a:spcPct val="0"/>
              </a:spcAft>
              <a:defRPr/>
            </a:pPr>
            <a:fld id="{9D9FFD6A-2224-4C2E-95DE-31AF65E20922}" type="slidenum">
              <a:rPr lang="zh-CN" altLang="en-US" sz="2400" smtClean="0"/>
              <a:pPr defTabSz="1219170">
                <a:spcBef>
                  <a:spcPct val="0"/>
                </a:spcBef>
                <a:spcAft>
                  <a:spcPct val="0"/>
                </a:spcAft>
                <a:defRPr/>
              </a:pPr>
              <a:t>‹#›</a:t>
            </a:fld>
            <a:endParaRPr lang="zh-CN" altLang="en-US" sz="2400"/>
          </a:p>
        </p:txBody>
      </p:sp>
    </p:spTree>
    <p:extLst>
      <p:ext uri="{BB962C8B-B14F-4D97-AF65-F5344CB8AC3E}">
        <p14:creationId xmlns:p14="http://schemas.microsoft.com/office/powerpoint/2010/main" val="3963675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a:t>单击此处编辑母版标题样式</a:t>
            </a:r>
          </a:p>
        </p:txBody>
      </p:sp>
      <p:sp>
        <p:nvSpPr>
          <p:cNvPr id="3" name="内容占位符 2"/>
          <p:cNvSpPr>
            <a:spLocks noGrp="1"/>
          </p:cNvSpPr>
          <p:nvPr>
            <p:ph sz="half" idx="1"/>
          </p:nvPr>
        </p:nvSpPr>
        <p:spPr>
          <a:xfrm>
            <a:off x="609600" y="1600201"/>
            <a:ext cx="5384800" cy="4525963"/>
          </a:xfrm>
          <a:prstGeom prst="rect">
            <a:avLst/>
          </a:prstGeo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97600" y="1600201"/>
            <a:ext cx="5384800" cy="4525963"/>
          </a:xfrm>
          <a:prstGeom prst="rect">
            <a:avLst/>
          </a:prstGeom>
        </p:spPr>
        <p:txBody>
          <a:bodyPr/>
          <a:lstStyle>
            <a:lvl1pPr>
              <a:defRPr sz="3733"/>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4"/>
          <p:cNvSpPr>
            <a:spLocks noGrp="1"/>
          </p:cNvSpPr>
          <p:nvPr>
            <p:ph type="dt" sz="half" idx="12"/>
          </p:nvPr>
        </p:nvSpPr>
        <p:spPr>
          <a:xfrm>
            <a:off x="719667" y="5446184"/>
            <a:ext cx="2844800" cy="364067"/>
          </a:xfrm>
          <a:prstGeom prst="rect">
            <a:avLst/>
          </a:prstGeom>
        </p:spPr>
        <p:txBody>
          <a:bodyPr/>
          <a:lstStyle>
            <a:lvl1pPr fontAlgn="auto">
              <a:defRPr noProof="1"/>
            </a:lvl1pPr>
          </a:lstStyle>
          <a:p>
            <a:pPr defTabSz="1219170">
              <a:spcBef>
                <a:spcPct val="0"/>
              </a:spcBef>
              <a:spcAft>
                <a:spcPct val="0"/>
              </a:spcAft>
              <a:defRPr/>
            </a:pPr>
            <a:endParaRPr lang="zh-CN" altLang="en-US" sz="2400"/>
          </a:p>
        </p:txBody>
      </p:sp>
      <p:sp>
        <p:nvSpPr>
          <p:cNvPr id="8" name="页脚占位符 5"/>
          <p:cNvSpPr>
            <a:spLocks noGrp="1"/>
          </p:cNvSpPr>
          <p:nvPr>
            <p:ph type="ftr" sz="quarter" idx="3"/>
          </p:nvPr>
        </p:nvSpPr>
        <p:spPr>
          <a:xfrm>
            <a:off x="4165600" y="6500284"/>
            <a:ext cx="3860800" cy="366184"/>
          </a:xfrm>
          <a:prstGeom prst="rect">
            <a:avLst/>
          </a:prstGeom>
        </p:spPr>
        <p:txBody>
          <a:bodyPr/>
          <a:lstStyle>
            <a:lvl1pPr fontAlgn="auto">
              <a:defRPr noProof="1"/>
            </a:lvl1pPr>
          </a:lstStyle>
          <a:p>
            <a:pPr defTabSz="1219170">
              <a:spcBef>
                <a:spcPct val="0"/>
              </a:spcBef>
              <a:spcAft>
                <a:spcPct val="0"/>
              </a:spcAft>
              <a:defRPr/>
            </a:pPr>
            <a:endParaRPr lang="zh-CN" altLang="en-US" sz="2400"/>
          </a:p>
        </p:txBody>
      </p:sp>
      <p:sp>
        <p:nvSpPr>
          <p:cNvPr id="10" name="灯片编号占位符 6"/>
          <p:cNvSpPr>
            <a:spLocks noGrp="1"/>
          </p:cNvSpPr>
          <p:nvPr>
            <p:ph type="sldNum" sz="quarter" idx="4"/>
          </p:nvPr>
        </p:nvSpPr>
        <p:spPr>
          <a:xfrm>
            <a:off x="8737600" y="6356351"/>
            <a:ext cx="2844800" cy="366184"/>
          </a:xfrm>
          <a:prstGeom prst="rect">
            <a:avLst/>
          </a:prstGeom>
        </p:spPr>
        <p:txBody>
          <a:bodyPr/>
          <a:lstStyle>
            <a:lvl1pPr fontAlgn="auto">
              <a:defRPr noProof="1">
                <a:latin typeface="+mn-lt"/>
                <a:ea typeface="+mn-ea"/>
              </a:defRPr>
            </a:lvl1pPr>
          </a:lstStyle>
          <a:p>
            <a:pPr defTabSz="1219170">
              <a:spcBef>
                <a:spcPct val="0"/>
              </a:spcBef>
              <a:spcAft>
                <a:spcPct val="0"/>
              </a:spcAft>
              <a:defRPr/>
            </a:pPr>
            <a:fld id="{4E4F0785-7AB0-4242-9926-AC633C3A70C2}" type="slidenum">
              <a:rPr lang="zh-CN" altLang="en-US" sz="2400" smtClean="0"/>
              <a:pPr defTabSz="1219170">
                <a:spcBef>
                  <a:spcPct val="0"/>
                </a:spcBef>
                <a:spcAft>
                  <a:spcPct val="0"/>
                </a:spcAft>
                <a:defRPr/>
              </a:pPr>
              <a:t>‹#›</a:t>
            </a:fld>
            <a:endParaRPr lang="zh-CN" altLang="en-US" sz="2400"/>
          </a:p>
        </p:txBody>
      </p:sp>
    </p:spTree>
    <p:extLst>
      <p:ext uri="{BB962C8B-B14F-4D97-AF65-F5344CB8AC3E}">
        <p14:creationId xmlns:p14="http://schemas.microsoft.com/office/powerpoint/2010/main" val="4069830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lvl1pPr>
              <a:defRPr/>
            </a:lvl1pPr>
          </a:lstStyle>
          <a:p>
            <a:r>
              <a:rPr lang="zh-CN" altLang="en-US" noProof="1"/>
              <a:t>单击此处编辑母版标题样式</a:t>
            </a:r>
          </a:p>
        </p:txBody>
      </p:sp>
      <p:sp>
        <p:nvSpPr>
          <p:cNvPr id="3" name="文本占位符 2"/>
          <p:cNvSpPr>
            <a:spLocks noGrp="1"/>
          </p:cNvSpPr>
          <p:nvPr>
            <p:ph type="body" idx="1"/>
          </p:nvPr>
        </p:nvSpPr>
        <p:spPr>
          <a:xfrm>
            <a:off x="609600" y="1535113"/>
            <a:ext cx="5386917" cy="639763"/>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noProof="1"/>
              <a:t>单击此处编辑母版文本样式</a:t>
            </a:r>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6193369" y="1535113"/>
            <a:ext cx="5389033" cy="639763"/>
          </a:xfrm>
          <a:prstGeom prst="rect">
            <a:avLst/>
          </a:prstGeom>
        </p:spPr>
        <p:txBody>
          <a:bodyPr anchor="b"/>
          <a:lstStyle>
            <a:lvl1pPr marL="0" indent="0">
              <a:buNone/>
              <a:defRPr sz="3200" b="1"/>
            </a:lvl1pPr>
            <a:lvl2pPr marL="609585" indent="0">
              <a:buNone/>
              <a:defRPr sz="2667" b="1"/>
            </a:lvl2pPr>
            <a:lvl3pPr marL="1219170" indent="0">
              <a:buNone/>
              <a:defRPr sz="2400" b="1"/>
            </a:lvl3pPr>
            <a:lvl4pPr marL="1828754" indent="0">
              <a:buNone/>
              <a:defRPr sz="2133" b="1"/>
            </a:lvl4pPr>
            <a:lvl5pPr marL="2438339" indent="0">
              <a:buNone/>
              <a:defRPr sz="2133" b="1"/>
            </a:lvl5pPr>
            <a:lvl6pPr marL="3047924" indent="0">
              <a:buNone/>
              <a:defRPr sz="2133" b="1"/>
            </a:lvl6pPr>
            <a:lvl7pPr marL="3657509" indent="0">
              <a:buNone/>
              <a:defRPr sz="2133" b="1"/>
            </a:lvl7pPr>
            <a:lvl8pPr marL="4267093" indent="0">
              <a:buNone/>
              <a:defRPr sz="2133" b="1"/>
            </a:lvl8pPr>
            <a:lvl9pPr marL="4876678" indent="0">
              <a:buNone/>
              <a:defRPr sz="2133" b="1"/>
            </a:lvl9pPr>
          </a:lstStyle>
          <a:p>
            <a:pPr lvl="0"/>
            <a:r>
              <a:rPr lang="zh-CN" altLang="en-US" noProof="1"/>
              <a:t>单击此处编辑母版文本样式</a:t>
            </a:r>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3200"/>
            </a:lvl1pPr>
            <a:lvl2pPr>
              <a:defRPr sz="2667"/>
            </a:lvl2pPr>
            <a:lvl3pPr>
              <a:defRPr sz="2400"/>
            </a:lvl3pPr>
            <a:lvl4pPr>
              <a:defRPr sz="2133"/>
            </a:lvl4pPr>
            <a:lvl5pPr>
              <a:defRPr sz="2133"/>
            </a:lvl5pPr>
            <a:lvl6pPr>
              <a:defRPr sz="2133"/>
            </a:lvl6pPr>
            <a:lvl7pPr>
              <a:defRPr sz="2133"/>
            </a:lvl7pPr>
            <a:lvl8pPr>
              <a:defRPr sz="2133"/>
            </a:lvl8pPr>
            <a:lvl9pPr>
              <a:defRPr sz="2133"/>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6"/>
          <p:cNvSpPr>
            <a:spLocks noGrp="1"/>
          </p:cNvSpPr>
          <p:nvPr>
            <p:ph type="dt" sz="half" idx="12"/>
          </p:nvPr>
        </p:nvSpPr>
        <p:spPr>
          <a:xfrm>
            <a:off x="719667" y="5446184"/>
            <a:ext cx="2844800" cy="364067"/>
          </a:xfrm>
          <a:prstGeom prst="rect">
            <a:avLst/>
          </a:prstGeom>
        </p:spPr>
        <p:txBody>
          <a:bodyPr/>
          <a:lstStyle>
            <a:lvl1pPr fontAlgn="auto">
              <a:defRPr noProof="1"/>
            </a:lvl1pPr>
          </a:lstStyle>
          <a:p>
            <a:pPr defTabSz="1219170">
              <a:spcBef>
                <a:spcPct val="0"/>
              </a:spcBef>
              <a:spcAft>
                <a:spcPct val="0"/>
              </a:spcAft>
              <a:defRPr/>
            </a:pPr>
            <a:endParaRPr lang="zh-CN" altLang="en-US" sz="2400"/>
          </a:p>
        </p:txBody>
      </p:sp>
      <p:sp>
        <p:nvSpPr>
          <p:cNvPr id="8" name="页脚占位符 7"/>
          <p:cNvSpPr>
            <a:spLocks noGrp="1"/>
          </p:cNvSpPr>
          <p:nvPr>
            <p:ph type="ftr" sz="quarter" idx="13"/>
          </p:nvPr>
        </p:nvSpPr>
        <p:spPr>
          <a:xfrm>
            <a:off x="4165600" y="6500284"/>
            <a:ext cx="3860800" cy="366184"/>
          </a:xfrm>
          <a:prstGeom prst="rect">
            <a:avLst/>
          </a:prstGeom>
        </p:spPr>
        <p:txBody>
          <a:bodyPr/>
          <a:lstStyle>
            <a:lvl1pPr fontAlgn="auto">
              <a:defRPr noProof="1"/>
            </a:lvl1pPr>
          </a:lstStyle>
          <a:p>
            <a:pPr defTabSz="1219170">
              <a:spcBef>
                <a:spcPct val="0"/>
              </a:spcBef>
              <a:spcAft>
                <a:spcPct val="0"/>
              </a:spcAft>
              <a:defRPr/>
            </a:pPr>
            <a:endParaRPr lang="zh-CN" altLang="en-US" sz="2400"/>
          </a:p>
        </p:txBody>
      </p:sp>
      <p:sp>
        <p:nvSpPr>
          <p:cNvPr id="10" name="灯片编号占位符 8"/>
          <p:cNvSpPr>
            <a:spLocks noGrp="1"/>
          </p:cNvSpPr>
          <p:nvPr>
            <p:ph type="sldNum" sz="quarter" idx="14"/>
          </p:nvPr>
        </p:nvSpPr>
        <p:spPr>
          <a:xfrm>
            <a:off x="8737600" y="6356351"/>
            <a:ext cx="2844800" cy="366184"/>
          </a:xfrm>
          <a:prstGeom prst="rect">
            <a:avLst/>
          </a:prstGeom>
        </p:spPr>
        <p:txBody>
          <a:bodyPr/>
          <a:lstStyle>
            <a:lvl1pPr fontAlgn="auto">
              <a:defRPr noProof="1">
                <a:latin typeface="+mn-lt"/>
                <a:ea typeface="+mn-ea"/>
              </a:defRPr>
            </a:lvl1pPr>
          </a:lstStyle>
          <a:p>
            <a:pPr defTabSz="1219170">
              <a:spcBef>
                <a:spcPct val="0"/>
              </a:spcBef>
              <a:spcAft>
                <a:spcPct val="0"/>
              </a:spcAft>
              <a:defRPr/>
            </a:pPr>
            <a:fld id="{EE5074AB-F82F-4360-9A39-45A534825E4C}" type="slidenum">
              <a:rPr lang="zh-CN" altLang="en-US" sz="2400" smtClean="0"/>
              <a:pPr defTabSz="1219170">
                <a:spcBef>
                  <a:spcPct val="0"/>
                </a:spcBef>
                <a:spcAft>
                  <a:spcPct val="0"/>
                </a:spcAft>
                <a:defRPr/>
              </a:pPr>
              <a:t>‹#›</a:t>
            </a:fld>
            <a:endParaRPr lang="zh-CN" altLang="en-US" sz="2400"/>
          </a:p>
        </p:txBody>
      </p:sp>
    </p:spTree>
    <p:extLst>
      <p:ext uri="{BB962C8B-B14F-4D97-AF65-F5344CB8AC3E}">
        <p14:creationId xmlns:p14="http://schemas.microsoft.com/office/powerpoint/2010/main" val="3921746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a:lstStyle/>
          <a:p>
            <a:r>
              <a:rPr lang="zh-CN" altLang="en-US" noProof="1"/>
              <a:t>单击此处编辑母版标题样式</a:t>
            </a:r>
          </a:p>
        </p:txBody>
      </p:sp>
      <p:sp>
        <p:nvSpPr>
          <p:cNvPr id="7" name="日期占位符 2"/>
          <p:cNvSpPr>
            <a:spLocks noGrp="1"/>
          </p:cNvSpPr>
          <p:nvPr>
            <p:ph type="dt" sz="half" idx="2"/>
          </p:nvPr>
        </p:nvSpPr>
        <p:spPr>
          <a:xfrm>
            <a:off x="719667" y="5446184"/>
            <a:ext cx="2844800" cy="364067"/>
          </a:xfrm>
          <a:prstGeom prst="rect">
            <a:avLst/>
          </a:prstGeom>
        </p:spPr>
        <p:txBody>
          <a:bodyPr/>
          <a:lstStyle>
            <a:lvl1pPr fontAlgn="auto">
              <a:defRPr noProof="1"/>
            </a:lvl1pPr>
          </a:lstStyle>
          <a:p>
            <a:pPr defTabSz="1219170">
              <a:spcBef>
                <a:spcPct val="0"/>
              </a:spcBef>
              <a:spcAft>
                <a:spcPct val="0"/>
              </a:spcAft>
              <a:defRPr/>
            </a:pPr>
            <a:endParaRPr lang="zh-CN" altLang="en-US" sz="2400"/>
          </a:p>
        </p:txBody>
      </p:sp>
      <p:sp>
        <p:nvSpPr>
          <p:cNvPr id="8" name="页脚占位符 3"/>
          <p:cNvSpPr>
            <a:spLocks noGrp="1"/>
          </p:cNvSpPr>
          <p:nvPr>
            <p:ph type="ftr" sz="quarter" idx="3"/>
          </p:nvPr>
        </p:nvSpPr>
        <p:spPr>
          <a:xfrm>
            <a:off x="4165600" y="6500284"/>
            <a:ext cx="3860800" cy="366184"/>
          </a:xfrm>
          <a:prstGeom prst="rect">
            <a:avLst/>
          </a:prstGeom>
        </p:spPr>
        <p:txBody>
          <a:bodyPr/>
          <a:lstStyle>
            <a:lvl1pPr fontAlgn="auto">
              <a:defRPr noProof="1"/>
            </a:lvl1pPr>
          </a:lstStyle>
          <a:p>
            <a:pPr defTabSz="1219170">
              <a:spcBef>
                <a:spcPct val="0"/>
              </a:spcBef>
              <a:spcAft>
                <a:spcPct val="0"/>
              </a:spcAft>
              <a:defRPr/>
            </a:pPr>
            <a:endParaRPr lang="zh-CN" altLang="en-US" sz="2400"/>
          </a:p>
        </p:txBody>
      </p:sp>
      <p:sp>
        <p:nvSpPr>
          <p:cNvPr id="10" name="灯片编号占位符 4"/>
          <p:cNvSpPr>
            <a:spLocks noGrp="1"/>
          </p:cNvSpPr>
          <p:nvPr>
            <p:ph type="sldNum" sz="quarter" idx="4"/>
          </p:nvPr>
        </p:nvSpPr>
        <p:spPr>
          <a:xfrm>
            <a:off x="8737600" y="6356351"/>
            <a:ext cx="2844800" cy="366184"/>
          </a:xfrm>
          <a:prstGeom prst="rect">
            <a:avLst/>
          </a:prstGeom>
        </p:spPr>
        <p:txBody>
          <a:bodyPr/>
          <a:lstStyle>
            <a:lvl1pPr fontAlgn="auto">
              <a:defRPr noProof="1">
                <a:latin typeface="+mn-lt"/>
                <a:ea typeface="+mn-ea"/>
              </a:defRPr>
            </a:lvl1pPr>
          </a:lstStyle>
          <a:p>
            <a:pPr defTabSz="1219170">
              <a:spcBef>
                <a:spcPct val="0"/>
              </a:spcBef>
              <a:spcAft>
                <a:spcPct val="0"/>
              </a:spcAft>
              <a:defRPr/>
            </a:pPr>
            <a:fld id="{D2FC4003-EEB9-4356-B666-99FB7316F626}" type="slidenum">
              <a:rPr lang="zh-CN" altLang="en-US" sz="2400" smtClean="0"/>
              <a:pPr defTabSz="1219170">
                <a:spcBef>
                  <a:spcPct val="0"/>
                </a:spcBef>
                <a:spcAft>
                  <a:spcPct val="0"/>
                </a:spcAft>
                <a:defRPr/>
              </a:pPr>
              <a:t>‹#›</a:t>
            </a:fld>
            <a:endParaRPr lang="zh-CN" altLang="en-US" sz="2400"/>
          </a:p>
        </p:txBody>
      </p:sp>
    </p:spTree>
    <p:extLst>
      <p:ext uri="{BB962C8B-B14F-4D97-AF65-F5344CB8AC3E}">
        <p14:creationId xmlns:p14="http://schemas.microsoft.com/office/powerpoint/2010/main" val="37200589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7" name="灯片编号占位符 3"/>
          <p:cNvSpPr>
            <a:spLocks noGrp="1"/>
          </p:cNvSpPr>
          <p:nvPr>
            <p:ph type="sldNum" sz="quarter" idx="4"/>
          </p:nvPr>
        </p:nvSpPr>
        <p:spPr>
          <a:xfrm>
            <a:off x="9353551" y="6483351"/>
            <a:ext cx="2844800" cy="366184"/>
          </a:xfrm>
          <a:prstGeom prst="rect">
            <a:avLst/>
          </a:prstGeom>
        </p:spPr>
        <p:txBody>
          <a:bodyPr/>
          <a:lstStyle>
            <a:lvl1pPr fontAlgn="auto">
              <a:defRPr noProof="1">
                <a:latin typeface="+mn-lt"/>
                <a:ea typeface="+mn-ea"/>
              </a:defRPr>
            </a:lvl1pPr>
          </a:lstStyle>
          <a:p>
            <a:pPr defTabSz="1219170">
              <a:spcBef>
                <a:spcPct val="0"/>
              </a:spcBef>
              <a:spcAft>
                <a:spcPct val="0"/>
              </a:spcAft>
              <a:defRPr/>
            </a:pPr>
            <a:fld id="{E18D6678-59C4-4453-83E3-4AE67D6D1D5F}" type="slidenum">
              <a:rPr lang="zh-CN" altLang="en-US" sz="2400" smtClean="0"/>
              <a:pPr defTabSz="1219170">
                <a:spcBef>
                  <a:spcPct val="0"/>
                </a:spcBef>
                <a:spcAft>
                  <a:spcPct val="0"/>
                </a:spcAft>
                <a:defRPr/>
              </a:pPr>
              <a:t>‹#›</a:t>
            </a:fld>
            <a:endParaRPr lang="zh-CN" altLang="en-US" sz="2400"/>
          </a:p>
        </p:txBody>
      </p:sp>
    </p:spTree>
    <p:extLst>
      <p:ext uri="{BB962C8B-B14F-4D97-AF65-F5344CB8AC3E}">
        <p14:creationId xmlns:p14="http://schemas.microsoft.com/office/powerpoint/2010/main" val="19331895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084" cy="1162051"/>
          </a:xfrm>
          <a:prstGeom prst="rect">
            <a:avLst/>
          </a:prstGeom>
        </p:spPr>
        <p:txBody>
          <a:bodyPr anchor="b"/>
          <a:lstStyle>
            <a:lvl1pPr algn="l">
              <a:defRPr sz="2667" b="1"/>
            </a:lvl1pPr>
          </a:lstStyle>
          <a:p>
            <a:r>
              <a:rPr lang="zh-CN" altLang="en-US" noProof="1"/>
              <a:t>单击此处编辑母版标题样式</a:t>
            </a:r>
          </a:p>
        </p:txBody>
      </p:sp>
      <p:sp>
        <p:nvSpPr>
          <p:cNvPr id="3" name="内容占位符 2"/>
          <p:cNvSpPr>
            <a:spLocks noGrp="1"/>
          </p:cNvSpPr>
          <p:nvPr>
            <p:ph idx="1"/>
          </p:nvPr>
        </p:nvSpPr>
        <p:spPr>
          <a:xfrm>
            <a:off x="4766733" y="273052"/>
            <a:ext cx="6815667" cy="5853113"/>
          </a:xfrm>
          <a:prstGeom prst="rect">
            <a:avLst/>
          </a:prstGeom>
        </p:spPr>
        <p:txBody>
          <a:bodyPr/>
          <a:lstStyle>
            <a:lvl1pPr>
              <a:defRPr sz="4267"/>
            </a:lvl1pPr>
            <a:lvl2pPr>
              <a:defRPr sz="3733"/>
            </a:lvl2pPr>
            <a:lvl3pPr>
              <a:defRPr sz="3200"/>
            </a:lvl3pPr>
            <a:lvl4pPr>
              <a:defRPr sz="2667"/>
            </a:lvl4pPr>
            <a:lvl5pPr>
              <a:defRPr sz="2667"/>
            </a:lvl5pPr>
            <a:lvl6pPr>
              <a:defRPr sz="2667"/>
            </a:lvl6pPr>
            <a:lvl7pPr>
              <a:defRPr sz="2667"/>
            </a:lvl7pPr>
            <a:lvl8pPr>
              <a:defRPr sz="2667"/>
            </a:lvl8pPr>
            <a:lvl9pPr>
              <a:defRPr sz="2667"/>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09602" y="1435102"/>
            <a:ext cx="4011084" cy="4691063"/>
          </a:xfrm>
          <a:prstGeom prst="rect">
            <a:avLst/>
          </a:prstGeo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zh-CN" altLang="en-US" noProof="1"/>
              <a:t>单击此处编辑母版文本样式</a:t>
            </a:r>
          </a:p>
        </p:txBody>
      </p:sp>
      <p:sp>
        <p:nvSpPr>
          <p:cNvPr id="7" name="日期占位符 4"/>
          <p:cNvSpPr>
            <a:spLocks noGrp="1"/>
          </p:cNvSpPr>
          <p:nvPr>
            <p:ph type="dt" sz="half" idx="12"/>
          </p:nvPr>
        </p:nvSpPr>
        <p:spPr>
          <a:xfrm>
            <a:off x="719667" y="5446184"/>
            <a:ext cx="2844800" cy="364067"/>
          </a:xfrm>
          <a:prstGeom prst="rect">
            <a:avLst/>
          </a:prstGeom>
        </p:spPr>
        <p:txBody>
          <a:bodyPr/>
          <a:lstStyle>
            <a:lvl1pPr fontAlgn="auto">
              <a:defRPr noProof="1"/>
            </a:lvl1pPr>
          </a:lstStyle>
          <a:p>
            <a:pPr defTabSz="1219170">
              <a:spcBef>
                <a:spcPct val="0"/>
              </a:spcBef>
              <a:spcAft>
                <a:spcPct val="0"/>
              </a:spcAft>
              <a:defRPr/>
            </a:pPr>
            <a:endParaRPr lang="zh-CN" altLang="en-US" sz="2400"/>
          </a:p>
        </p:txBody>
      </p:sp>
      <p:sp>
        <p:nvSpPr>
          <p:cNvPr id="8" name="页脚占位符 5"/>
          <p:cNvSpPr>
            <a:spLocks noGrp="1"/>
          </p:cNvSpPr>
          <p:nvPr>
            <p:ph type="ftr" sz="quarter" idx="3"/>
          </p:nvPr>
        </p:nvSpPr>
        <p:spPr>
          <a:xfrm>
            <a:off x="4165600" y="6500284"/>
            <a:ext cx="3860800" cy="366184"/>
          </a:xfrm>
          <a:prstGeom prst="rect">
            <a:avLst/>
          </a:prstGeom>
        </p:spPr>
        <p:txBody>
          <a:bodyPr/>
          <a:lstStyle>
            <a:lvl1pPr fontAlgn="auto">
              <a:defRPr noProof="1"/>
            </a:lvl1pPr>
          </a:lstStyle>
          <a:p>
            <a:pPr defTabSz="1219170">
              <a:spcBef>
                <a:spcPct val="0"/>
              </a:spcBef>
              <a:spcAft>
                <a:spcPct val="0"/>
              </a:spcAft>
              <a:defRPr/>
            </a:pPr>
            <a:endParaRPr lang="zh-CN" altLang="en-US" sz="2400"/>
          </a:p>
        </p:txBody>
      </p:sp>
      <p:sp>
        <p:nvSpPr>
          <p:cNvPr id="10" name="灯片编号占位符 6"/>
          <p:cNvSpPr>
            <a:spLocks noGrp="1"/>
          </p:cNvSpPr>
          <p:nvPr>
            <p:ph type="sldNum" sz="quarter" idx="4"/>
          </p:nvPr>
        </p:nvSpPr>
        <p:spPr>
          <a:xfrm>
            <a:off x="8737600" y="6356351"/>
            <a:ext cx="2844800" cy="366184"/>
          </a:xfrm>
          <a:prstGeom prst="rect">
            <a:avLst/>
          </a:prstGeom>
        </p:spPr>
        <p:txBody>
          <a:bodyPr/>
          <a:lstStyle>
            <a:lvl1pPr fontAlgn="auto">
              <a:defRPr noProof="1">
                <a:latin typeface="+mn-lt"/>
                <a:ea typeface="+mn-ea"/>
              </a:defRPr>
            </a:lvl1pPr>
          </a:lstStyle>
          <a:p>
            <a:pPr defTabSz="1219170">
              <a:spcBef>
                <a:spcPct val="0"/>
              </a:spcBef>
              <a:spcAft>
                <a:spcPct val="0"/>
              </a:spcAft>
              <a:defRPr/>
            </a:pPr>
            <a:fld id="{C52BA12A-711A-45F2-BBB6-EC9DF9B99CCB}" type="slidenum">
              <a:rPr lang="zh-CN" altLang="en-US" sz="2400" smtClean="0"/>
              <a:pPr defTabSz="1219170">
                <a:spcBef>
                  <a:spcPct val="0"/>
                </a:spcBef>
                <a:spcAft>
                  <a:spcPct val="0"/>
                </a:spcAft>
                <a:defRPr/>
              </a:pPr>
              <a:t>‹#›</a:t>
            </a:fld>
            <a:endParaRPr lang="zh-CN" altLang="en-US" sz="2400"/>
          </a:p>
        </p:txBody>
      </p:sp>
    </p:spTree>
    <p:extLst>
      <p:ext uri="{BB962C8B-B14F-4D97-AF65-F5344CB8AC3E}">
        <p14:creationId xmlns:p14="http://schemas.microsoft.com/office/powerpoint/2010/main" val="56073234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image" Target="../media/image4.png"/><Relationship Id="rId2" Type="http://schemas.openxmlformats.org/officeDocument/2006/relationships/slideLayout" Target="../slideLayouts/slideLayout3.xml"/><Relationship Id="rId16"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image" Target="../media/image2.png"/><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074" name="Rectangle 3"/>
          <p:cNvSpPr>
            <a:spLocks noGrp="1" noChangeAspect="1" noChangeArrowheads="1"/>
          </p:cNvSpPr>
          <p:nvPr>
            <p:ph type="title" idx="4294967295"/>
          </p:nvPr>
        </p:nvSpPr>
        <p:spPr bwMode="auto">
          <a:xfrm>
            <a:off x="387352" y="77788"/>
            <a:ext cx="11804649"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prstTxWarp prst="textNoShape">
              <a:avLst/>
            </a:prstTxWarp>
          </a:bodyPr>
          <a:lstStyle/>
          <a:p>
            <a:pPr lvl="0"/>
            <a:r>
              <a:rPr lang="en-US" altLang="zh-CN" smtClean="0"/>
              <a:t>Name fgchmvb </a:t>
            </a:r>
          </a:p>
        </p:txBody>
      </p:sp>
      <p:sp>
        <p:nvSpPr>
          <p:cNvPr id="3078" name="Rectangle 8"/>
          <p:cNvSpPr>
            <a:spLocks noGrp="1" noChangeArrowheads="1"/>
          </p:cNvSpPr>
          <p:nvPr>
            <p:ph type="body" idx="4294967295"/>
          </p:nvPr>
        </p:nvSpPr>
        <p:spPr bwMode="auto">
          <a:xfrm>
            <a:off x="370418" y="1025525"/>
            <a:ext cx="11451167"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37898" name="Rectangle 10">
            <a:extLst>
              <a:ext uri="{FF2B5EF4-FFF2-40B4-BE49-F238E27FC236}">
                <a16:creationId xmlns:a16="http://schemas.microsoft.com/office/drawing/2014/main" id="{E588BA30-03D7-4D2F-B3BC-238DCA25B3BF}"/>
              </a:ext>
            </a:extLst>
          </p:cNvPr>
          <p:cNvSpPr>
            <a:spLocks noGrp="1" noChangeArrowheads="1"/>
          </p:cNvSpPr>
          <p:nvPr>
            <p:ph type="sldNum" sz="quarter" idx="4"/>
          </p:nvPr>
        </p:nvSpPr>
        <p:spPr bwMode="auto">
          <a:xfrm>
            <a:off x="11491384" y="6470651"/>
            <a:ext cx="694267" cy="379413"/>
          </a:xfrm>
          <a:prstGeom prst="rect">
            <a:avLst/>
          </a:prstGeom>
          <a:noFill/>
          <a:ln w="19050">
            <a:solidFill>
              <a:srgbClr val="005EA4"/>
            </a:solidFill>
            <a:prstDash val="sysDot"/>
            <a:bevel/>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a:defRPr/>
            </a:pPr>
            <a:fld id="{A2732F72-49DC-4DC5-8CFE-B24FE0536C93}" type="slidenum">
              <a:rPr lang="en-US" altLang="zh-CN"/>
              <a:pPr>
                <a:defRPr/>
              </a:pPr>
              <a:t>‹#›</a:t>
            </a:fld>
            <a:endParaRPr lang="en-US" altLang="zh-CN"/>
          </a:p>
        </p:txBody>
      </p:sp>
      <p:sp>
        <p:nvSpPr>
          <p:cNvPr id="5" name="Footer Placeholder 4">
            <a:extLst>
              <a:ext uri="{FF2B5EF4-FFF2-40B4-BE49-F238E27FC236}">
                <a16:creationId xmlns:a16="http://schemas.microsoft.com/office/drawing/2014/main" id="{1D026081-508D-4E56-AD5B-C59A2FA21A32}"/>
              </a:ext>
            </a:extLst>
          </p:cNvPr>
          <p:cNvSpPr>
            <a:spLocks noGrp="1"/>
          </p:cNvSpPr>
          <p:nvPr>
            <p:ph type="ftr" sz="quarter" idx="3"/>
          </p:nvPr>
        </p:nvSpPr>
        <p:spPr>
          <a:xfrm>
            <a:off x="0" y="6492876"/>
            <a:ext cx="11474451" cy="365125"/>
          </a:xfrm>
          <a:prstGeom prst="rect">
            <a:avLst/>
          </a:prstGeom>
          <a:noFill/>
        </p:spPr>
        <p:txBody>
          <a:bodyPr vert="horz" lIns="91440" tIns="45720" rIns="91440" bIns="45720" rtlCol="0" anchor="ctr"/>
          <a:lstStyle>
            <a:lvl1pPr algn="l" eaLnBrk="1" hangingPunct="1">
              <a:spcBef>
                <a:spcPct val="20000"/>
              </a:spcBef>
              <a:buFontTx/>
              <a:buNone/>
              <a:defRPr sz="1100">
                <a:solidFill>
                  <a:schemeClr val="tx1"/>
                </a:solidFill>
                <a:cs typeface="Arial" panose="020B0604020202020204" pitchFamily="34" charset="0"/>
              </a:defRPr>
            </a:lvl1pPr>
          </a:lstStyle>
          <a:p>
            <a:pPr>
              <a:defRPr/>
            </a:pPr>
            <a:r>
              <a:rPr lang="en-US"/>
              <a:t>© 2015 Cengage Learning. All Rights Reserved. May not be copied, scanned, or duplicated, in whole or in part, except for use as permitted in a license distributed with a certain product or service or otherwise on a password-protected website for classroom use.</a:t>
            </a:r>
          </a:p>
        </p:txBody>
      </p:sp>
      <p:cxnSp>
        <p:nvCxnSpPr>
          <p:cNvPr id="2" name="Straight Connector 2"/>
          <p:cNvCxnSpPr>
            <a:cxnSpLocks noChangeShapeType="1"/>
          </p:cNvCxnSpPr>
          <p:nvPr userDrawn="1"/>
        </p:nvCxnSpPr>
        <p:spPr bwMode="auto">
          <a:xfrm>
            <a:off x="0" y="931863"/>
            <a:ext cx="12192000" cy="0"/>
          </a:xfrm>
          <a:prstGeom prst="line">
            <a:avLst/>
          </a:prstGeom>
          <a:noFill/>
          <a:ln w="76200">
            <a:solidFill>
              <a:srgbClr val="005EA4"/>
            </a:solidFill>
            <a:prstDash val="sysDot"/>
            <a:round/>
            <a:headEnd/>
            <a:tailEnd/>
          </a:ln>
          <a:extLst>
            <a:ext uri="{909E8E84-426E-40DD-AFC4-6F175D3DCCD1}">
              <a14:hiddenFill xmlns:a14="http://schemas.microsoft.com/office/drawing/2010/main">
                <a:noFill/>
              </a14:hiddenFill>
            </a:ext>
          </a:extLst>
        </p:spPr>
      </p:cxnSp>
      <p:pic>
        <p:nvPicPr>
          <p:cNvPr id="3079" name="Picture 7" descr="C:\Users\Andreea\Desktop\Mankiw 7e\pics plus\ch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 y="1"/>
            <a:ext cx="1934633"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9671716"/>
      </p:ext>
    </p:extLst>
  </p:cSld>
  <p:clrMap bg1="lt1" tx1="dk1" bg2="lt2" tx2="dk2" accent1="accent1" accent2="accent2" accent3="accent3" accent4="accent4" accent5="accent5" accent6="accent6" hlink="hlink" folHlink="folHlink"/>
  <p:sldLayoutIdLst>
    <p:sldLayoutId id="2147483661" r:id="rId1"/>
  </p:sldLayoutIdLs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animEffect transition="in" filter="wipe(left)">
                                      <p:cBhvr>
                                        <p:cTn id="7" dur="500"/>
                                        <p:tgtEl>
                                          <p:spTgt spid="3078">
                                            <p:txEl>
                                              <p:pRg st="0" end="0"/>
                                            </p:txEl>
                                          </p:spTgt>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animEffect transition="in" filter="wipe(left)">
                                      <p:cBhvr>
                                        <p:cTn id="11" dur="500"/>
                                        <p:tgtEl>
                                          <p:spTgt spid="3078">
                                            <p:txEl>
                                              <p:pRg st="1" end="1"/>
                                            </p:txEl>
                                          </p:spTgt>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animEffect transition="in" filter="wipe(left)">
                                      <p:cBhvr>
                                        <p:cTn id="15" dur="500"/>
                                        <p:tgtEl>
                                          <p:spTgt spid="3078">
                                            <p:txEl>
                                              <p:pRg st="2" end="2"/>
                                            </p:txEl>
                                          </p:spTgt>
                                        </p:tgtEl>
                                      </p:cBhvr>
                                    </p:animEffect>
                                  </p:childTnLst>
                                </p:cTn>
                              </p:par>
                            </p:childTnLst>
                          </p:cTn>
                        </p:par>
                        <p:par>
                          <p:cTn id="16" fill="hold" nodeType="afterGroup">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animEffect transition="in" filter="wipe(left)">
                                      <p:cBhvr>
                                        <p:cTn id="19" dur="500"/>
                                        <p:tgtEl>
                                          <p:spTgt spid="3078">
                                            <p:txEl>
                                              <p:pRg st="3" end="3"/>
                                            </p:txEl>
                                          </p:spTgt>
                                        </p:tgtEl>
                                      </p:cBhvr>
                                    </p:animEffect>
                                  </p:childTnLst>
                                </p:cTn>
                              </p:par>
                            </p:childTnLst>
                          </p:cTn>
                        </p:par>
                        <p:par>
                          <p:cTn id="20" fill="hold" nodeType="afterGroup">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Effect transition="in" filter="wipe(left)">
                                      <p:cBhvr>
                                        <p:cTn id="23" dur="500"/>
                                        <p:tgtEl>
                                          <p:spTgt spid="30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tmplLst>
          <p:tmpl lvl="1">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Lst>
      </p:bldP>
    </p:bldLst>
  </p:timing>
  <p:txStyles>
    <p:title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矩形 12"/>
          <p:cNvSpPr/>
          <p:nvPr/>
        </p:nvSpPr>
        <p:spPr>
          <a:xfrm>
            <a:off x="0" y="6500284"/>
            <a:ext cx="12192000" cy="35771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1219170" rtl="0" eaLnBrk="1" fontAlgn="auto"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1">
              <a:ln>
                <a:noFill/>
              </a:ln>
              <a:solidFill>
                <a:srgbClr val="C00000"/>
              </a:solidFill>
              <a:effectLst/>
              <a:uLnTx/>
              <a:uFillTx/>
              <a:latin typeface="+mn-lt"/>
              <a:ea typeface="+mn-ea"/>
              <a:cs typeface="+mn-cs"/>
            </a:endParaRPr>
          </a:p>
        </p:txBody>
      </p:sp>
      <p:cxnSp>
        <p:nvCxnSpPr>
          <p:cNvPr id="9" name="直接连接符 8"/>
          <p:cNvCxnSpPr/>
          <p:nvPr/>
        </p:nvCxnSpPr>
        <p:spPr>
          <a:xfrm>
            <a:off x="0" y="620184"/>
            <a:ext cx="12192000"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28" name="Picture 2" descr="E:\彭鹤翔\学工组\logo\经济学院.png"/>
          <p:cNvPicPr>
            <a:picLocks noChangeAspect="1"/>
          </p:cNvPicPr>
          <p:nvPr/>
        </p:nvPicPr>
        <p:blipFill>
          <a:blip r:embed="rId15"/>
          <a:stretch>
            <a:fillRect/>
          </a:stretch>
        </p:blipFill>
        <p:spPr>
          <a:xfrm>
            <a:off x="10320867" y="71967"/>
            <a:ext cx="1824567" cy="476251"/>
          </a:xfrm>
          <a:prstGeom prst="rect">
            <a:avLst/>
          </a:prstGeom>
          <a:noFill/>
          <a:ln w="9525">
            <a:noFill/>
          </a:ln>
        </p:spPr>
      </p:pic>
      <p:pic>
        <p:nvPicPr>
          <p:cNvPr id="1029" name="Picture 3" descr="E:\彭鹤翔\学工组\logo\xiaozi1.png"/>
          <p:cNvPicPr>
            <a:picLocks noChangeAspect="1"/>
          </p:cNvPicPr>
          <p:nvPr/>
        </p:nvPicPr>
        <p:blipFill>
          <a:blip r:embed="rId16"/>
          <a:stretch>
            <a:fillRect/>
          </a:stretch>
        </p:blipFill>
        <p:spPr>
          <a:xfrm>
            <a:off x="719667" y="4233"/>
            <a:ext cx="1896533" cy="543984"/>
          </a:xfrm>
          <a:prstGeom prst="rect">
            <a:avLst/>
          </a:prstGeom>
          <a:noFill/>
          <a:ln w="9525">
            <a:noFill/>
          </a:ln>
        </p:spPr>
      </p:pic>
      <p:pic>
        <p:nvPicPr>
          <p:cNvPr id="1030" name="Picture 5" descr="http://one.hust.edu.cn/dcp/uploadfiles/hustResource/hust/xiaohui.png"/>
          <p:cNvPicPr>
            <a:picLocks noChangeAspect="1"/>
          </p:cNvPicPr>
          <p:nvPr/>
        </p:nvPicPr>
        <p:blipFill>
          <a:blip r:embed="rId17"/>
          <a:stretch>
            <a:fillRect/>
          </a:stretch>
        </p:blipFill>
        <p:spPr>
          <a:xfrm>
            <a:off x="46567" y="4233"/>
            <a:ext cx="723900" cy="569384"/>
          </a:xfrm>
          <a:prstGeom prst="rect">
            <a:avLst/>
          </a:prstGeom>
          <a:noFill/>
          <a:ln w="9525">
            <a:noFill/>
          </a:ln>
        </p:spPr>
      </p:pic>
    </p:spTree>
    <p:extLst>
      <p:ext uri="{BB962C8B-B14F-4D97-AF65-F5344CB8AC3E}">
        <p14:creationId xmlns:p14="http://schemas.microsoft.com/office/powerpoint/2010/main" val="2682311782"/>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sldNum="0" hdr="0" ftr="0" dt="0"/>
  <p:txStyles>
    <p:titleStyle>
      <a:lvl1pPr algn="ctr" rtl="0" fontAlgn="base">
        <a:spcBef>
          <a:spcPct val="0"/>
        </a:spcBef>
        <a:spcAft>
          <a:spcPct val="0"/>
        </a:spcAft>
        <a:defRPr sz="5867" kern="1200">
          <a:solidFill>
            <a:schemeClr val="tx1"/>
          </a:solidFill>
          <a:latin typeface="+mj-lt"/>
          <a:ea typeface="+mj-ea"/>
          <a:cs typeface="+mj-cs"/>
        </a:defRPr>
      </a:lvl1pPr>
      <a:lvl2pPr algn="ctr" rtl="0" fontAlgn="base">
        <a:spcBef>
          <a:spcPct val="0"/>
        </a:spcBef>
        <a:spcAft>
          <a:spcPct val="0"/>
        </a:spcAft>
        <a:defRPr sz="5867">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5867">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5867">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5867">
          <a:solidFill>
            <a:schemeClr val="tx1"/>
          </a:solidFill>
          <a:latin typeface="Calibri" panose="020F0502020204030204" pitchFamily="34" charset="0"/>
          <a:ea typeface="宋体" panose="02010600030101010101" pitchFamily="2" charset="-122"/>
        </a:defRPr>
      </a:lvl5pPr>
      <a:lvl6pPr marL="609585" algn="ctr" rtl="0" fontAlgn="base">
        <a:spcBef>
          <a:spcPct val="0"/>
        </a:spcBef>
        <a:spcAft>
          <a:spcPct val="0"/>
        </a:spcAft>
        <a:defRPr sz="5867">
          <a:solidFill>
            <a:schemeClr val="tx1"/>
          </a:solidFill>
          <a:latin typeface="Calibri" panose="020F0502020204030204" pitchFamily="34" charset="0"/>
          <a:ea typeface="宋体" panose="02010600030101010101" pitchFamily="2" charset="-122"/>
        </a:defRPr>
      </a:lvl6pPr>
      <a:lvl7pPr marL="1219170" algn="ctr" rtl="0" fontAlgn="base">
        <a:spcBef>
          <a:spcPct val="0"/>
        </a:spcBef>
        <a:spcAft>
          <a:spcPct val="0"/>
        </a:spcAft>
        <a:defRPr sz="5867">
          <a:solidFill>
            <a:schemeClr val="tx1"/>
          </a:solidFill>
          <a:latin typeface="Calibri" panose="020F0502020204030204" pitchFamily="34" charset="0"/>
          <a:ea typeface="宋体" panose="02010600030101010101" pitchFamily="2" charset="-122"/>
        </a:defRPr>
      </a:lvl7pPr>
      <a:lvl8pPr marL="1828754" algn="ctr" rtl="0" fontAlgn="base">
        <a:spcBef>
          <a:spcPct val="0"/>
        </a:spcBef>
        <a:spcAft>
          <a:spcPct val="0"/>
        </a:spcAft>
        <a:defRPr sz="5867">
          <a:solidFill>
            <a:schemeClr val="tx1"/>
          </a:solidFill>
          <a:latin typeface="Calibri" panose="020F0502020204030204" pitchFamily="34" charset="0"/>
          <a:ea typeface="宋体" panose="02010600030101010101" pitchFamily="2" charset="-122"/>
        </a:defRPr>
      </a:lvl8pPr>
      <a:lvl9pPr marL="2438339" algn="ctr" rtl="0" fontAlgn="base">
        <a:spcBef>
          <a:spcPct val="0"/>
        </a:spcBef>
        <a:spcAft>
          <a:spcPct val="0"/>
        </a:spcAft>
        <a:defRPr sz="5867">
          <a:solidFill>
            <a:schemeClr val="tx1"/>
          </a:solidFill>
          <a:latin typeface="Calibri" panose="020F0502020204030204" pitchFamily="34" charset="0"/>
          <a:ea typeface="宋体" panose="02010600030101010101" pitchFamily="2" charset="-122"/>
        </a:defRPr>
      </a:lvl9pPr>
    </p:titleStyle>
    <p:bodyStyle>
      <a:lvl1pPr marL="457189" indent="-457189" algn="l" rtl="0" fontAlgn="base">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fontAlgn="base">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fontAlgn="base">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fontAlgn="base">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3"/>
          <p:cNvSpPr>
            <a:spLocks noGrp="1" noChangeAspect="1"/>
          </p:cNvSpPr>
          <p:nvPr>
            <p:ph type="title"/>
          </p:nvPr>
        </p:nvSpPr>
        <p:spPr>
          <a:xfrm>
            <a:off x="387352" y="77788"/>
            <a:ext cx="11804649" cy="889000"/>
          </a:xfrm>
          <a:prstGeom prst="rect">
            <a:avLst/>
          </a:prstGeom>
          <a:noFill/>
          <a:ln w="9525">
            <a:noFill/>
          </a:ln>
        </p:spPr>
        <p:txBody>
          <a:bodyPr wrap="none" anchor="ctr"/>
          <a:lstStyle/>
          <a:p>
            <a:pPr lvl="0"/>
            <a:r>
              <a:rPr lang="en-US" altLang="zh-CN" dirty="0"/>
              <a:t>Name fgchmvb </a:t>
            </a:r>
          </a:p>
        </p:txBody>
      </p:sp>
      <p:sp>
        <p:nvSpPr>
          <p:cNvPr id="3078" name="Rectangle 8"/>
          <p:cNvSpPr>
            <a:spLocks noGrp="1"/>
          </p:cNvSpPr>
          <p:nvPr>
            <p:ph type="body"/>
          </p:nvPr>
        </p:nvSpPr>
        <p:spPr>
          <a:xfrm>
            <a:off x="370418" y="1025525"/>
            <a:ext cx="11451167" cy="54229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37898" name="Rectangle 10"/>
          <p:cNvSpPr>
            <a:spLocks noGrp="1" noChangeArrowheads="1"/>
          </p:cNvSpPr>
          <p:nvPr>
            <p:ph type="sldNum" sz="quarter" idx="4"/>
          </p:nvPr>
        </p:nvSpPr>
        <p:spPr bwMode="auto">
          <a:xfrm>
            <a:off x="11491384" y="6470651"/>
            <a:ext cx="694267" cy="379413"/>
          </a:xfrm>
          <a:prstGeom prst="rect">
            <a:avLst/>
          </a:prstGeom>
          <a:noFill/>
          <a:ln w="19050">
            <a:solidFill>
              <a:srgbClr val="005EA4"/>
            </a:solidFill>
            <a:prstDash val="sysDot"/>
            <a:bevel/>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fontAlgn="base">
              <a:spcAft>
                <a:spcPct val="0"/>
              </a:spcAft>
              <a:defRPr/>
            </a:pPr>
            <a:fld id="{EA6E0F71-7570-4129-9ADC-23C4E52BCE23}" type="slidenum">
              <a:rPr lang="en-US" altLang="zh-CN" smtClean="0"/>
              <a:pPr fontAlgn="base">
                <a:spcAft>
                  <a:spcPct val="0"/>
                </a:spcAft>
                <a:defRPr/>
              </a:pPr>
              <a:t>‹#›</a:t>
            </a:fld>
            <a:endParaRPr lang="en-US" altLang="zh-CN"/>
          </a:p>
        </p:txBody>
      </p:sp>
      <p:sp>
        <p:nvSpPr>
          <p:cNvPr id="5" name="Footer Placeholder 4"/>
          <p:cNvSpPr>
            <a:spLocks noGrp="1"/>
          </p:cNvSpPr>
          <p:nvPr>
            <p:ph type="ftr" sz="quarter" idx="3"/>
          </p:nvPr>
        </p:nvSpPr>
        <p:spPr>
          <a:xfrm>
            <a:off x="0" y="6492876"/>
            <a:ext cx="11474451" cy="365125"/>
          </a:xfrm>
          <a:prstGeom prst="rect">
            <a:avLst/>
          </a:prstGeom>
          <a:noFill/>
        </p:spPr>
        <p:txBody>
          <a:bodyPr vert="horz" lIns="91440" tIns="45720" rIns="91440" bIns="45720" rtlCol="0" anchor="ctr"/>
          <a:lstStyle>
            <a:lvl1pPr algn="l" eaLnBrk="1" hangingPunct="1">
              <a:spcBef>
                <a:spcPct val="20000"/>
              </a:spcBef>
              <a:buFontTx/>
              <a:buNone/>
              <a:defRPr sz="1100">
                <a:solidFill>
                  <a:schemeClr val="tx1"/>
                </a:solidFill>
                <a:cs typeface="Arial" panose="020B0604020202020204" pitchFamily="34" charset="0"/>
              </a:defRPr>
            </a:lvl1pPr>
          </a:lstStyle>
          <a:p>
            <a:pPr fontAlgn="base">
              <a:spcAft>
                <a:spcPct val="0"/>
              </a:spcAft>
              <a:defRPr/>
            </a:pPr>
            <a:r>
              <a:rPr lang="en-US" smtClean="0"/>
              <a:t>© 2015 Cengage Learning. All Rights Reserved. May not be copied, scanned, or duplicated, in whole or in part, except for use as permitted in a license distributed with a certain product or service or otherwise on a password-protected website for classroom use.</a:t>
            </a:r>
            <a:endParaRPr lang="en-US"/>
          </a:p>
        </p:txBody>
      </p:sp>
      <p:cxnSp>
        <p:nvCxnSpPr>
          <p:cNvPr id="9222" name="Straight Connector 2"/>
          <p:cNvCxnSpPr/>
          <p:nvPr userDrawn="1"/>
        </p:nvCxnSpPr>
        <p:spPr>
          <a:xfrm>
            <a:off x="0" y="931863"/>
            <a:ext cx="12192000" cy="0"/>
          </a:xfrm>
          <a:prstGeom prst="line">
            <a:avLst/>
          </a:prstGeom>
          <a:ln w="76200" cap="flat" cmpd="sng">
            <a:solidFill>
              <a:srgbClr val="005EA4"/>
            </a:solidFill>
            <a:prstDash val="sysDot"/>
            <a:headEnd type="none" w="med" len="med"/>
            <a:tailEnd type="none" w="med" len="med"/>
          </a:ln>
        </p:spPr>
      </p:cxnSp>
      <p:pic>
        <p:nvPicPr>
          <p:cNvPr id="9223" name="Picture 7" descr="C:\Users\Andreea\Desktop\Mankiw 7e\pics plus\ch1.png"/>
          <p:cNvPicPr>
            <a:picLocks noChangeAspect="1"/>
          </p:cNvPicPr>
          <p:nvPr userDrawn="1"/>
        </p:nvPicPr>
        <p:blipFill>
          <a:blip r:embed="rId4" cstate="print"/>
          <a:stretch>
            <a:fillRect/>
          </a:stretch>
        </p:blipFill>
        <p:spPr>
          <a:xfrm>
            <a:off x="1" y="1"/>
            <a:ext cx="1934633" cy="968375"/>
          </a:xfrm>
          <a:prstGeom prst="rect">
            <a:avLst/>
          </a:prstGeom>
          <a:noFill/>
          <a:ln w="9525">
            <a:noFill/>
          </a:ln>
        </p:spPr>
      </p:pic>
    </p:spTree>
    <p:extLst>
      <p:ext uri="{BB962C8B-B14F-4D97-AF65-F5344CB8AC3E}">
        <p14:creationId xmlns:p14="http://schemas.microsoft.com/office/powerpoint/2010/main" val="3482146486"/>
      </p:ext>
    </p:extLst>
  </p:cSld>
  <p:clrMap bg1="lt1" tx1="dk1" bg2="lt2" tx2="dk2" accent1="accent1" accent2="accent2" accent3="accent3" accent4="accent4" accent5="accent5" accent6="accent6" hlink="hlink" folHlink="folHlink"/>
  <p:sldLayoutIdLst>
    <p:sldLayoutId id="2147483678" r:id="rId1"/>
    <p:sldLayoutId id="2147483679" r:id="rId2"/>
  </p:sldLayoutId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animEffect transition="in" filter="wipe(left)">
                                      <p:cBhvr>
                                        <p:cTn id="7" dur="500"/>
                                        <p:tgtEl>
                                          <p:spTgt spid="3078">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animEffect transition="in" filter="wipe(left)">
                                      <p:cBhvr>
                                        <p:cTn id="11" dur="500"/>
                                        <p:tgtEl>
                                          <p:spTgt spid="3078">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animEffect transition="in" filter="wipe(left)">
                                      <p:cBhvr>
                                        <p:cTn id="15" dur="500"/>
                                        <p:tgtEl>
                                          <p:spTgt spid="3078">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animEffect transition="in" filter="wipe(left)">
                                      <p:cBhvr>
                                        <p:cTn id="19" dur="500"/>
                                        <p:tgtEl>
                                          <p:spTgt spid="3078">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Effect transition="in" filter="wipe(left)">
                                      <p:cBhvr>
                                        <p:cTn id="23" dur="500"/>
                                        <p:tgtEl>
                                          <p:spTgt spid="30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tmplLst>
          <p:tmpl lvl="1">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Lst>
      </p:bldP>
    </p:bldLst>
  </p:timing>
  <p:hf hdr="0" ftr="0" dt="0"/>
  <p:txStyles>
    <p:title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notesSlide" Target="../notesSlides/notesSlide1.xml"/><Relationship Id="rId7" Type="http://schemas.openxmlformats.org/officeDocument/2006/relationships/image" Target="../media/image5.jpeg"/><Relationship Id="rId2" Type="http://schemas.openxmlformats.org/officeDocument/2006/relationships/slideLayout" Target="../slideLayouts/slideLayout8.xml"/><Relationship Id="rId1" Type="http://schemas.openxmlformats.org/officeDocument/2006/relationships/tags" Target="../tags/tag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6.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6.xml"/><Relationship Id="rId4" Type="http://schemas.openxmlformats.org/officeDocument/2006/relationships/image" Target="../media/image19.jpg"/></Relationships>
</file>

<file path=ppt/slides/_rels/slide2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16.xml"/><Relationship Id="rId5" Type="http://schemas.openxmlformats.org/officeDocument/2006/relationships/image" Target="../media/image20.jpeg"/><Relationship Id="rId4" Type="http://schemas.openxmlformats.org/officeDocument/2006/relationships/image" Target="../media/image19.jpg"/></Relationships>
</file>

<file path=ppt/slides/_rels/slide2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1.jpg"/><Relationship Id="rId1" Type="http://schemas.openxmlformats.org/officeDocument/2006/relationships/slideLayout" Target="../slideLayouts/slideLayout16.xml"/><Relationship Id="rId4" Type="http://schemas.openxmlformats.org/officeDocument/2006/relationships/image" Target="../media/image2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16.xml"/><Relationship Id="rId5" Type="http://schemas.openxmlformats.org/officeDocument/2006/relationships/image" Target="../media/image34.jpg"/><Relationship Id="rId4" Type="http://schemas.openxmlformats.org/officeDocument/2006/relationships/image" Target="../media/image33.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620184"/>
            <a:ext cx="121920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pic>
        <p:nvPicPr>
          <p:cNvPr id="15363" name="Picture 2" descr="E:\彭鹤翔\学工组\logo\经济学院.png"/>
          <p:cNvPicPr>
            <a:picLocks noChangeAspect="1"/>
          </p:cNvPicPr>
          <p:nvPr/>
        </p:nvPicPr>
        <p:blipFill>
          <a:blip r:embed="rId4"/>
          <a:stretch>
            <a:fillRect/>
          </a:stretch>
        </p:blipFill>
        <p:spPr>
          <a:xfrm>
            <a:off x="10320867" y="71967"/>
            <a:ext cx="1824567" cy="476251"/>
          </a:xfrm>
          <a:prstGeom prst="rect">
            <a:avLst/>
          </a:prstGeom>
          <a:noFill/>
          <a:ln w="9525">
            <a:noFill/>
          </a:ln>
        </p:spPr>
      </p:pic>
      <p:pic>
        <p:nvPicPr>
          <p:cNvPr id="15364" name="Picture 3" descr="E:\彭鹤翔\学工组\logo\xiaozi1.png"/>
          <p:cNvPicPr>
            <a:picLocks noChangeAspect="1"/>
          </p:cNvPicPr>
          <p:nvPr/>
        </p:nvPicPr>
        <p:blipFill>
          <a:blip r:embed="rId5"/>
          <a:stretch>
            <a:fillRect/>
          </a:stretch>
        </p:blipFill>
        <p:spPr>
          <a:xfrm>
            <a:off x="719667" y="4233"/>
            <a:ext cx="1896533" cy="543984"/>
          </a:xfrm>
          <a:prstGeom prst="rect">
            <a:avLst/>
          </a:prstGeom>
          <a:noFill/>
          <a:ln w="9525">
            <a:noFill/>
          </a:ln>
        </p:spPr>
      </p:pic>
      <p:pic>
        <p:nvPicPr>
          <p:cNvPr id="15365" name="Picture 5" descr="http://one.hust.edu.cn/dcp/uploadfiles/hustResource/hust/xiaohui.png"/>
          <p:cNvPicPr>
            <a:picLocks noChangeAspect="1"/>
          </p:cNvPicPr>
          <p:nvPr/>
        </p:nvPicPr>
        <p:blipFill>
          <a:blip r:embed="rId6"/>
          <a:stretch>
            <a:fillRect/>
          </a:stretch>
        </p:blipFill>
        <p:spPr>
          <a:xfrm>
            <a:off x="46567" y="4233"/>
            <a:ext cx="723900" cy="569384"/>
          </a:xfrm>
          <a:prstGeom prst="rect">
            <a:avLst/>
          </a:prstGeom>
          <a:noFill/>
          <a:ln w="9525">
            <a:noFill/>
          </a:ln>
        </p:spPr>
      </p:pic>
      <p:sp>
        <p:nvSpPr>
          <p:cNvPr id="15366" name="TextBox 2"/>
          <p:cNvSpPr txBox="1"/>
          <p:nvPr/>
        </p:nvSpPr>
        <p:spPr>
          <a:xfrm>
            <a:off x="4255329" y="5496675"/>
            <a:ext cx="4113419" cy="523220"/>
          </a:xfrm>
          <a:prstGeom prst="rect">
            <a:avLst/>
          </a:prstGeom>
          <a:noFill/>
          <a:ln w="9525">
            <a:noFill/>
          </a:ln>
        </p:spPr>
        <p:txBody>
          <a:bodyPr wrap="square">
            <a:spAutoFit/>
          </a:bodyPr>
          <a:lstStyle/>
          <a:p>
            <a:pPr defTabSz="1219170" fontAlgn="base">
              <a:spcBef>
                <a:spcPct val="0"/>
              </a:spcBef>
              <a:spcAft>
                <a:spcPct val="0"/>
              </a:spcAft>
            </a:pPr>
            <a:r>
              <a:rPr lang="zh-CN" altLang="en-US" sz="2800" b="1" dirty="0">
                <a:solidFill>
                  <a:prstClr val="black"/>
                </a:solidFill>
                <a:latin typeface="楷体" panose="02010609060101010101" pitchFamily="49" charset="-122"/>
                <a:ea typeface="楷体" panose="02010609060101010101" pitchFamily="49" charset="-122"/>
              </a:rPr>
              <a:t>经济</a:t>
            </a:r>
            <a:r>
              <a:rPr lang="zh-CN" altLang="en-US" sz="2800" b="1" dirty="0" smtClean="0">
                <a:solidFill>
                  <a:prstClr val="black"/>
                </a:solidFill>
                <a:latin typeface="楷体" panose="02010609060101010101" pitchFamily="49" charset="-122"/>
                <a:ea typeface="楷体" panose="02010609060101010101" pitchFamily="49" charset="-122"/>
              </a:rPr>
              <a:t>学院    叶巾祁</a:t>
            </a:r>
            <a:endParaRPr lang="zh-CN" altLang="en-US" sz="2800" b="1" dirty="0">
              <a:solidFill>
                <a:prstClr val="black"/>
              </a:solidFill>
              <a:latin typeface="楷体" panose="02010609060101010101" pitchFamily="49" charset="-122"/>
              <a:ea typeface="楷体" panose="02010609060101010101" pitchFamily="49" charset="-122"/>
            </a:endParaRPr>
          </a:p>
        </p:txBody>
      </p:sp>
      <p:sp>
        <p:nvSpPr>
          <p:cNvPr id="15367" name="TextBox 3"/>
          <p:cNvSpPr txBox="1"/>
          <p:nvPr/>
        </p:nvSpPr>
        <p:spPr>
          <a:xfrm>
            <a:off x="143934" y="3236385"/>
            <a:ext cx="11952817" cy="2062359"/>
          </a:xfrm>
          <a:prstGeom prst="rect">
            <a:avLst/>
          </a:prstGeom>
          <a:noFill/>
          <a:ln w="9525">
            <a:noFill/>
          </a:ln>
        </p:spPr>
        <p:txBody>
          <a:bodyPr>
            <a:spAutoFit/>
          </a:bodyPr>
          <a:lstStyle/>
          <a:p>
            <a:pPr algn="ctr" defTabSz="1219170" fontAlgn="base">
              <a:lnSpc>
                <a:spcPct val="150000"/>
              </a:lnSpc>
              <a:spcBef>
                <a:spcPct val="0"/>
              </a:spcBef>
              <a:spcAft>
                <a:spcPct val="0"/>
              </a:spcAft>
            </a:pPr>
            <a:r>
              <a:rPr lang="zh-CN" altLang="en-US" sz="4267" dirty="0" smtClean="0">
                <a:solidFill>
                  <a:srgbClr val="FF0000"/>
                </a:solidFill>
                <a:latin typeface="华文新魏" panose="02010800040101010101" pitchFamily="2" charset="-122"/>
                <a:ea typeface="华文新魏" panose="02010800040101010101" pitchFamily="2" charset="-122"/>
                <a:sym typeface="+mn-ea"/>
              </a:rPr>
              <a:t>第六讲 不对称信息如何影响人的行为？</a:t>
            </a:r>
            <a:endParaRPr lang="en-US" altLang="zh-CN" sz="4267" dirty="0" smtClean="0">
              <a:solidFill>
                <a:srgbClr val="FF0000"/>
              </a:solidFill>
              <a:latin typeface="华文新魏" panose="02010800040101010101" pitchFamily="2" charset="-122"/>
              <a:ea typeface="华文新魏" panose="02010800040101010101" pitchFamily="2" charset="-122"/>
              <a:sym typeface="+mn-ea"/>
            </a:endParaRPr>
          </a:p>
          <a:p>
            <a:pPr algn="ctr" defTabSz="1219170" fontAlgn="base">
              <a:lnSpc>
                <a:spcPct val="150000"/>
              </a:lnSpc>
              <a:spcBef>
                <a:spcPct val="0"/>
              </a:spcBef>
              <a:spcAft>
                <a:spcPct val="0"/>
              </a:spcAft>
            </a:pPr>
            <a:r>
              <a:rPr lang="en-US" altLang="zh-CN" sz="4267" dirty="0" smtClean="0">
                <a:solidFill>
                  <a:srgbClr val="FF0000"/>
                </a:solidFill>
                <a:latin typeface="华文新魏" panose="02010800040101010101" pitchFamily="2" charset="-122"/>
                <a:ea typeface="华文新魏" panose="02010800040101010101" pitchFamily="2" charset="-122"/>
                <a:sym typeface="+mn-ea"/>
              </a:rPr>
              <a:t>——</a:t>
            </a:r>
            <a:r>
              <a:rPr lang="zh-CN" altLang="en-US" sz="4267" dirty="0" smtClean="0">
                <a:solidFill>
                  <a:srgbClr val="FF0000"/>
                </a:solidFill>
                <a:latin typeface="华文新魏" panose="02010800040101010101" pitchFamily="2" charset="-122"/>
                <a:ea typeface="华文新魏" panose="02010800040101010101" pitchFamily="2" charset="-122"/>
                <a:sym typeface="+mn-ea"/>
              </a:rPr>
              <a:t>信息经济学与博弈论</a:t>
            </a:r>
            <a:endParaRPr lang="zh-CN" altLang="en-US" sz="3200" dirty="0">
              <a:solidFill>
                <a:srgbClr val="0070C0"/>
              </a:solidFill>
              <a:latin typeface="华文新魏" panose="02010800040101010101" pitchFamily="2" charset="-122"/>
              <a:ea typeface="华文新魏" panose="02010800040101010101" pitchFamily="2" charset="-122"/>
            </a:endParaRPr>
          </a:p>
        </p:txBody>
      </p:sp>
      <p:grpSp>
        <p:nvGrpSpPr>
          <p:cNvPr id="15368" name="组合 8"/>
          <p:cNvGrpSpPr/>
          <p:nvPr/>
        </p:nvGrpSpPr>
        <p:grpSpPr>
          <a:xfrm>
            <a:off x="-6349" y="836084"/>
            <a:ext cx="12145433" cy="2683933"/>
            <a:chOff x="-1" y="481265"/>
            <a:chExt cx="9108505" cy="2012678"/>
          </a:xfrm>
        </p:grpSpPr>
        <p:pic>
          <p:nvPicPr>
            <p:cNvPr id="15373" name="图片 5"/>
            <p:cNvPicPr>
              <a:picLocks noChangeAspect="1"/>
            </p:cNvPicPr>
            <p:nvPr/>
          </p:nvPicPr>
          <p:blipFill>
            <a:blip r:embed="rId7"/>
            <a:stretch>
              <a:fillRect/>
            </a:stretch>
          </p:blipFill>
          <p:spPr>
            <a:xfrm>
              <a:off x="3053316" y="481265"/>
              <a:ext cx="3048006" cy="2012678"/>
            </a:xfrm>
            <a:prstGeom prst="rect">
              <a:avLst/>
            </a:prstGeom>
            <a:noFill/>
            <a:ln w="9525">
              <a:noFill/>
            </a:ln>
          </p:spPr>
        </p:pic>
        <p:pic>
          <p:nvPicPr>
            <p:cNvPr id="15374" name="图片 6"/>
            <p:cNvPicPr>
              <a:picLocks noChangeAspect="1"/>
            </p:cNvPicPr>
            <p:nvPr/>
          </p:nvPicPr>
          <p:blipFill>
            <a:blip r:embed="rId8"/>
            <a:stretch>
              <a:fillRect/>
            </a:stretch>
          </p:blipFill>
          <p:spPr>
            <a:xfrm>
              <a:off x="-1" y="489155"/>
              <a:ext cx="3053317" cy="2004788"/>
            </a:xfrm>
            <a:prstGeom prst="rect">
              <a:avLst/>
            </a:prstGeom>
            <a:noFill/>
            <a:ln w="9525">
              <a:noFill/>
            </a:ln>
          </p:spPr>
        </p:pic>
        <p:pic>
          <p:nvPicPr>
            <p:cNvPr id="15375" name="图片 7"/>
            <p:cNvPicPr>
              <a:picLocks noChangeAspect="1"/>
            </p:cNvPicPr>
            <p:nvPr/>
          </p:nvPicPr>
          <p:blipFill>
            <a:blip r:embed="rId9"/>
            <a:stretch>
              <a:fillRect/>
            </a:stretch>
          </p:blipFill>
          <p:spPr>
            <a:xfrm>
              <a:off x="6101322" y="483518"/>
              <a:ext cx="3007182" cy="2004788"/>
            </a:xfrm>
            <a:prstGeom prst="rect">
              <a:avLst/>
            </a:prstGeom>
            <a:noFill/>
            <a:ln w="9525">
              <a:noFill/>
            </a:ln>
          </p:spPr>
        </p:pic>
      </p:grpSp>
      <p:sp>
        <p:nvSpPr>
          <p:cNvPr id="11" name="对角圆角矩形 10"/>
          <p:cNvSpPr/>
          <p:nvPr/>
        </p:nvSpPr>
        <p:spPr>
          <a:xfrm>
            <a:off x="-6350" y="702733"/>
            <a:ext cx="2904067" cy="287867"/>
          </a:xfrm>
          <a:prstGeom prst="round2Diag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a:spcBef>
                <a:spcPct val="0"/>
              </a:spcBef>
              <a:spcAft>
                <a:spcPct val="0"/>
              </a:spcAft>
              <a:defRPr/>
            </a:pPr>
            <a:endParaRPr lang="zh-CN" altLang="en-US" sz="2400" noProof="1">
              <a:solidFill>
                <a:prstClr val="white"/>
              </a:solidFill>
              <a:latin typeface="Calibri"/>
              <a:ea typeface="宋体" panose="02010600030101010101" pitchFamily="2" charset="-122"/>
            </a:endParaRPr>
          </a:p>
        </p:txBody>
      </p:sp>
      <p:sp>
        <p:nvSpPr>
          <p:cNvPr id="17" name="对角圆角矩形 16"/>
          <p:cNvSpPr/>
          <p:nvPr/>
        </p:nvSpPr>
        <p:spPr>
          <a:xfrm>
            <a:off x="9290051" y="702733"/>
            <a:ext cx="2901951" cy="287867"/>
          </a:xfrm>
          <a:prstGeom prst="round2Diag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a:spcBef>
                <a:spcPct val="0"/>
              </a:spcBef>
              <a:spcAft>
                <a:spcPct val="0"/>
              </a:spcAft>
              <a:defRPr/>
            </a:pPr>
            <a:endParaRPr lang="zh-CN" altLang="en-US" sz="2400" noProof="1">
              <a:solidFill>
                <a:prstClr val="white"/>
              </a:solidFill>
              <a:latin typeface="Calibri"/>
              <a:ea typeface="宋体" panose="02010600030101010101" pitchFamily="2" charset="-122"/>
            </a:endParaRPr>
          </a:p>
        </p:txBody>
      </p:sp>
      <p:sp>
        <p:nvSpPr>
          <p:cNvPr id="18" name="矩形 17"/>
          <p:cNvSpPr/>
          <p:nvPr/>
        </p:nvSpPr>
        <p:spPr>
          <a:xfrm>
            <a:off x="0" y="6500284"/>
            <a:ext cx="12192000" cy="35771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a:spcBef>
                <a:spcPct val="0"/>
              </a:spcBef>
              <a:spcAft>
                <a:spcPct val="0"/>
              </a:spcAft>
              <a:defRPr/>
            </a:pPr>
            <a:endParaRPr lang="zh-CN" altLang="en-US" sz="2400" noProof="1">
              <a:solidFill>
                <a:srgbClr val="C00000"/>
              </a:solidFill>
              <a:latin typeface="Calibri"/>
              <a:ea typeface="宋体" panose="02010600030101010101" pitchFamily="2" charset="-122"/>
            </a:endParaRPr>
          </a:p>
        </p:txBody>
      </p:sp>
      <p:sp>
        <p:nvSpPr>
          <p:cNvPr id="2" name="灯片编号占位符 1"/>
          <p:cNvSpPr txBox="1">
            <a:spLocks noGrp="1" noChangeArrowheads="1"/>
          </p:cNvSpPr>
          <p:nvPr>
            <p:ph type="sldNum" sz="quarter" idx="4"/>
          </p:nvPr>
        </p:nvSpPr>
        <p:spPr bwMode="auto">
          <a:xfrm>
            <a:off x="9353551" y="6424084"/>
            <a:ext cx="2844800" cy="36618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defTabSz="1219170" fontAlgn="base">
              <a:spcBef>
                <a:spcPct val="0"/>
              </a:spcBef>
              <a:spcAft>
                <a:spcPct val="0"/>
              </a:spcAft>
              <a:defRPr/>
            </a:pPr>
            <a:fld id="{204057EB-3EF8-4C8C-BDA9-7902BAE07F88}" type="slidenum">
              <a:rPr lang="zh-CN" altLang="en-US" sz="2400">
                <a:solidFill>
                  <a:prstClr val="white"/>
                </a:solidFill>
                <a:latin typeface="Times New Roman" panose="02020603050405020304" pitchFamily="18" charset="0"/>
                <a:ea typeface="宋体" panose="02010600030101010101" pitchFamily="2" charset="-122"/>
              </a:rPr>
              <a:pPr defTabSz="1219170" fontAlgn="base">
                <a:spcBef>
                  <a:spcPct val="0"/>
                </a:spcBef>
                <a:spcAft>
                  <a:spcPct val="0"/>
                </a:spcAft>
                <a:defRPr/>
              </a:pPr>
              <a:t>1</a:t>
            </a:fld>
            <a:endParaRPr lang="zh-CN" altLang="en-US" sz="2400">
              <a:solidFill>
                <a:prstClr val="white"/>
              </a:solidFill>
              <a:latin typeface="Times New Roman" panose="02020603050405020304" pitchFamily="18" charset="0"/>
              <a:ea typeface="宋体" panose="02010600030101010101" pitchFamily="2" charset="-122"/>
            </a:endParaRPr>
          </a:p>
        </p:txBody>
      </p:sp>
    </p:spTree>
    <p:custDataLst>
      <p:tags r:id="rId1"/>
    </p:custDataLst>
    <p:extLst>
      <p:ext uri="{BB962C8B-B14F-4D97-AF65-F5344CB8AC3E}">
        <p14:creationId xmlns:p14="http://schemas.microsoft.com/office/powerpoint/2010/main" val="397872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一、道德风险与逆向选择</a:t>
            </a:r>
          </a:p>
        </p:txBody>
      </p:sp>
      <p:sp>
        <p:nvSpPr>
          <p:cNvPr id="3" name="内容占位符 2"/>
          <p:cNvSpPr>
            <a:spLocks noGrp="1"/>
          </p:cNvSpPr>
          <p:nvPr>
            <p:ph idx="1"/>
          </p:nvPr>
        </p:nvSpPr>
        <p:spPr>
          <a:xfrm>
            <a:off x="1399117" y="1233996"/>
            <a:ext cx="8915400" cy="4153443"/>
          </a:xfrm>
        </p:spPr>
        <p:txBody>
          <a:bodyPr>
            <a:normAutofit/>
          </a:bodyPr>
          <a:lstStyle/>
          <a:p>
            <a:pPr marL="0" indent="0">
              <a:buNone/>
            </a:pPr>
            <a:endParaRPr lang="en-US" altLang="zh-CN" sz="3200" dirty="0" smtClean="0"/>
          </a:p>
          <a:p>
            <a:pPr lvl="0"/>
            <a:r>
              <a:rPr lang="zh-CN" altLang="en-US" sz="3200" dirty="0"/>
              <a:t>思考</a:t>
            </a:r>
            <a:r>
              <a:rPr lang="en-US" altLang="zh-CN" sz="3200" dirty="0"/>
              <a:t>No.1</a:t>
            </a:r>
            <a:r>
              <a:rPr lang="zh-CN" altLang="en-US" sz="3200" dirty="0"/>
              <a:t>：</a:t>
            </a:r>
            <a:r>
              <a:rPr lang="zh-CN" altLang="en-US" sz="3200" dirty="0" smtClean="0"/>
              <a:t>在</a:t>
            </a:r>
            <a:r>
              <a:rPr lang="zh-CN" altLang="en-US" sz="3200" dirty="0"/>
              <a:t>购买</a:t>
            </a:r>
            <a:r>
              <a:rPr lang="zh-CN" altLang="en-US" sz="3200" dirty="0" smtClean="0"/>
              <a:t>全额</a:t>
            </a:r>
            <a:r>
              <a:rPr lang="zh-CN" altLang="en-US" sz="3200" dirty="0"/>
              <a:t>赔偿车保险之后，你会更加频繁和大胆的驾驶车辆，还是会减少开车出行并且更加谨慎驾驶？</a:t>
            </a:r>
            <a:endParaRPr lang="en-US" altLang="zh-CN" sz="3200" dirty="0"/>
          </a:p>
          <a:p>
            <a:pPr marL="0" indent="0">
              <a:buNone/>
            </a:pPr>
            <a:endParaRPr lang="zh-CN" altLang="en-US" sz="3200" dirty="0"/>
          </a:p>
          <a:p>
            <a:pPr marL="0" indent="0">
              <a:buNone/>
            </a:pPr>
            <a:endParaRPr lang="en-US" altLang="zh-CN" sz="3200" dirty="0" smtClean="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1252" y="3719744"/>
            <a:ext cx="4690606" cy="2443024"/>
          </a:xfrm>
          <a:prstGeom prst="rect">
            <a:avLst/>
          </a:prstGeom>
        </p:spPr>
      </p:pic>
    </p:spTree>
    <p:extLst>
      <p:ext uri="{BB962C8B-B14F-4D97-AF65-F5344CB8AC3E}">
        <p14:creationId xmlns:p14="http://schemas.microsoft.com/office/powerpoint/2010/main" val="4029988080"/>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一、道德风险与逆向选择</a:t>
            </a:r>
          </a:p>
        </p:txBody>
      </p:sp>
      <p:sp>
        <p:nvSpPr>
          <p:cNvPr id="3" name="内容占位符 2"/>
          <p:cNvSpPr>
            <a:spLocks noGrp="1"/>
          </p:cNvSpPr>
          <p:nvPr>
            <p:ph idx="1"/>
          </p:nvPr>
        </p:nvSpPr>
        <p:spPr>
          <a:xfrm>
            <a:off x="1399117" y="1233996"/>
            <a:ext cx="8915400" cy="4153443"/>
          </a:xfrm>
        </p:spPr>
        <p:txBody>
          <a:bodyPr>
            <a:normAutofit/>
          </a:bodyPr>
          <a:lstStyle/>
          <a:p>
            <a:pPr marL="0" indent="0">
              <a:buNone/>
            </a:pPr>
            <a:endParaRPr lang="en-US" altLang="zh-CN" sz="3200" dirty="0" smtClean="0"/>
          </a:p>
          <a:p>
            <a:pPr lvl="0"/>
            <a:r>
              <a:rPr lang="zh-CN" altLang="en-US" sz="3200" dirty="0"/>
              <a:t>思考</a:t>
            </a:r>
            <a:r>
              <a:rPr lang="en-US" altLang="zh-CN" sz="3200" dirty="0"/>
              <a:t>No.1</a:t>
            </a:r>
            <a:r>
              <a:rPr lang="zh-CN" altLang="en-US" sz="3200" dirty="0"/>
              <a:t>：</a:t>
            </a:r>
            <a:r>
              <a:rPr lang="zh-CN" altLang="en-US" sz="3200" dirty="0" smtClean="0"/>
              <a:t>在</a:t>
            </a:r>
            <a:r>
              <a:rPr lang="zh-CN" altLang="en-US" sz="3200" dirty="0"/>
              <a:t>拥有了全额赔偿车保险之后，你会更加频繁和大胆的驾驶车辆，还是会减少开车出行并且更加谨慎驾驶？</a:t>
            </a:r>
            <a:endParaRPr lang="en-US" altLang="zh-CN" sz="3200" dirty="0"/>
          </a:p>
          <a:p>
            <a:pPr marL="0" indent="0">
              <a:buNone/>
            </a:pPr>
            <a:endParaRPr lang="zh-CN" altLang="en-US" sz="3200" dirty="0"/>
          </a:p>
          <a:p>
            <a:r>
              <a:rPr lang="zh-CN" altLang="en-US" sz="3200" dirty="0" smtClean="0"/>
              <a:t>思考</a:t>
            </a:r>
            <a:r>
              <a:rPr lang="en-US" altLang="zh-CN" sz="3200" dirty="0"/>
              <a:t>No.2</a:t>
            </a:r>
            <a:r>
              <a:rPr lang="en-US" altLang="zh-CN" sz="3200" dirty="0" smtClean="0"/>
              <a:t>:</a:t>
            </a:r>
            <a:r>
              <a:rPr lang="zh-CN" altLang="en-US" sz="3200" dirty="0"/>
              <a:t>谁更愿意购买医疗</a:t>
            </a:r>
            <a:r>
              <a:rPr lang="en-US" altLang="zh-CN" sz="3200" dirty="0"/>
              <a:t>/</a:t>
            </a:r>
            <a:r>
              <a:rPr lang="zh-CN" altLang="en-US" sz="3200" dirty="0"/>
              <a:t>健康保险？体弱多病的老年人还是年轻力壮的</a:t>
            </a:r>
            <a:r>
              <a:rPr lang="zh-CN" altLang="en-US" sz="3200" dirty="0" smtClean="0"/>
              <a:t>大学生？</a:t>
            </a:r>
            <a:endParaRPr lang="zh-CN" altLang="en-US" sz="3200" dirty="0"/>
          </a:p>
          <a:p>
            <a:pPr marL="0" indent="0">
              <a:buNone/>
            </a:pPr>
            <a:endParaRPr lang="en-US" altLang="zh-CN" sz="3200" dirty="0" smtClean="0"/>
          </a:p>
        </p:txBody>
      </p:sp>
      <p:pic>
        <p:nvPicPr>
          <p:cNvPr id="4" name="图片 3"/>
          <p:cNvPicPr>
            <a:picLocks noChangeAspect="1"/>
          </p:cNvPicPr>
          <p:nvPr/>
        </p:nvPicPr>
        <p:blipFill>
          <a:blip r:embed="rId2"/>
          <a:stretch>
            <a:fillRect/>
          </a:stretch>
        </p:blipFill>
        <p:spPr>
          <a:xfrm>
            <a:off x="8782020" y="4653238"/>
            <a:ext cx="2901948" cy="1883827"/>
          </a:xfrm>
          <a:prstGeom prst="rect">
            <a:avLst/>
          </a:prstGeom>
        </p:spPr>
      </p:pic>
    </p:spTree>
    <p:extLst>
      <p:ext uri="{BB962C8B-B14F-4D97-AF65-F5344CB8AC3E}">
        <p14:creationId xmlns:p14="http://schemas.microsoft.com/office/powerpoint/2010/main" val="291859156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fontAlgn="base">
              <a:spcAft>
                <a:spcPct val="0"/>
              </a:spcAft>
              <a:defRPr/>
            </a:pPr>
            <a:fld id="{1EB1E6A9-3A2C-4EFD-BB37-F335382C68A7}" type="slidenum">
              <a:rPr lang="en-US" altLang="zh-CN" smtClean="0"/>
              <a:pPr fontAlgn="base">
                <a:spcAft>
                  <a:spcPct val="0"/>
                </a:spcAft>
                <a:defRPr/>
              </a:pPr>
              <a:t>12</a:t>
            </a:fld>
            <a:endParaRPr lang="zh-CN" altLang="en-US"/>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r>
              <a:rPr lang="zh-CN" altLang="en-US" kern="0" smtClean="0"/>
              <a:t>一、道德风险与逆向选择</a:t>
            </a:r>
            <a:endParaRPr lang="zh-CN" altLang="en-US" kern="0" dirty="0"/>
          </a:p>
        </p:txBody>
      </p:sp>
      <p:sp>
        <p:nvSpPr>
          <p:cNvPr id="4" name="内容占位符 2"/>
          <p:cNvSpPr txBox="1">
            <a:spLocks/>
          </p:cNvSpPr>
          <p:nvPr/>
        </p:nvSpPr>
        <p:spPr>
          <a:xfrm>
            <a:off x="1633538" y="1331649"/>
            <a:ext cx="9392528" cy="4772289"/>
          </a:xfrm>
          <a:prstGeom prst="rect">
            <a:avLst/>
          </a:prstGeom>
          <a:noFill/>
          <a:ln w="9525">
            <a:noFill/>
          </a:ln>
        </p:spPr>
        <p:txBody>
          <a:bodyPr>
            <a:normAutofit fontScale="77500" lnSpcReduction="20000"/>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altLang="zh-CN" sz="3200" kern="0" dirty="0" smtClean="0"/>
          </a:p>
          <a:p>
            <a:pPr marL="0" indent="0" eaLnBrk="1" hangingPunct="1">
              <a:lnSpc>
                <a:spcPct val="120000"/>
              </a:lnSpc>
              <a:spcBef>
                <a:spcPct val="0"/>
              </a:spcBef>
              <a:buNone/>
            </a:pPr>
            <a:r>
              <a:rPr lang="zh-CN" altLang="en-US" sz="3200" b="1" dirty="0" smtClean="0">
                <a:solidFill>
                  <a:srgbClr val="0070C0"/>
                </a:solidFill>
                <a:latin typeface="微软雅黑" panose="020B0503020204020204" pitchFamily="34" charset="-122"/>
                <a:ea typeface="微软雅黑" panose="020B0503020204020204" pitchFamily="34" charset="-122"/>
              </a:rPr>
              <a:t>不对称信息：没有信息的一方想知道，但有信息的一方有掩盖这些信息的激励。</a:t>
            </a:r>
            <a:endParaRPr lang="en-US" altLang="zh-CN" sz="3200" b="1" dirty="0" smtClean="0">
              <a:solidFill>
                <a:srgbClr val="0070C0"/>
              </a:solidFill>
              <a:latin typeface="微软雅黑" panose="020B0503020204020204" pitchFamily="34" charset="-122"/>
              <a:ea typeface="微软雅黑" panose="020B0503020204020204" pitchFamily="34" charset="-122"/>
            </a:endParaRPr>
          </a:p>
          <a:p>
            <a:pPr eaLnBrk="1" hangingPunct="1">
              <a:lnSpc>
                <a:spcPct val="120000"/>
              </a:lnSpc>
              <a:spcBef>
                <a:spcPct val="0"/>
              </a:spcBef>
              <a:buFont typeface="Wingdings" panose="05000000000000000000" pitchFamily="2" charset="2"/>
              <a:buChar char="Ø"/>
            </a:pPr>
            <a:r>
              <a:rPr lang="zh-CN" altLang="en-US" sz="3200" b="1" dirty="0">
                <a:solidFill>
                  <a:srgbClr val="0070C0"/>
                </a:solidFill>
                <a:latin typeface="微软雅黑" panose="020B0503020204020204" pitchFamily="34" charset="-122"/>
                <a:ea typeface="微软雅黑" panose="020B0503020204020204" pitchFamily="34" charset="-122"/>
              </a:rPr>
              <a:t>隐蔽行为</a:t>
            </a:r>
            <a:r>
              <a:rPr lang="en-US" altLang="zh-CN" sz="3200" b="1" dirty="0">
                <a:solidFill>
                  <a:srgbClr val="0070C0"/>
                </a:solidFill>
                <a:latin typeface="微软雅黑" panose="020B0503020204020204" pitchFamily="34" charset="-122"/>
                <a:ea typeface="微软雅黑" panose="020B0503020204020204" pitchFamily="34" charset="-122"/>
              </a:rPr>
              <a:t>/</a:t>
            </a:r>
            <a:r>
              <a:rPr lang="zh-CN" altLang="en-US" sz="3200" b="1" dirty="0">
                <a:solidFill>
                  <a:srgbClr val="0070C0"/>
                </a:solidFill>
                <a:latin typeface="微软雅黑" panose="020B0503020204020204" pitchFamily="34" charset="-122"/>
                <a:ea typeface="微软雅黑" panose="020B0503020204020204" pitchFamily="34" charset="-122"/>
              </a:rPr>
              <a:t>隐蔽</a:t>
            </a:r>
            <a:r>
              <a:rPr lang="zh-CN" altLang="en-US" sz="3200" b="1" dirty="0" smtClean="0">
                <a:solidFill>
                  <a:srgbClr val="0070C0"/>
                </a:solidFill>
                <a:latin typeface="微软雅黑" panose="020B0503020204020204" pitchFamily="34" charset="-122"/>
                <a:ea typeface="微软雅黑" panose="020B0503020204020204" pitchFamily="34" charset="-122"/>
              </a:rPr>
              <a:t>特性</a:t>
            </a:r>
            <a:endParaRPr lang="en-US" altLang="zh-CN" sz="3200" b="1" dirty="0" smtClean="0">
              <a:solidFill>
                <a:srgbClr val="0070C0"/>
              </a:solidFill>
              <a:latin typeface="微软雅黑" panose="020B0503020204020204" pitchFamily="34" charset="-122"/>
              <a:ea typeface="微软雅黑" panose="020B0503020204020204" pitchFamily="34" charset="-122"/>
            </a:endParaRPr>
          </a:p>
          <a:p>
            <a:pPr marL="0" indent="0" eaLnBrk="1" hangingPunct="1">
              <a:lnSpc>
                <a:spcPct val="120000"/>
              </a:lnSpc>
              <a:spcBef>
                <a:spcPct val="0"/>
              </a:spcBef>
              <a:buNone/>
            </a:pPr>
            <a:endParaRPr lang="zh-CN" altLang="en-US" sz="3200" kern="0" dirty="0" smtClean="0"/>
          </a:p>
          <a:p>
            <a:pPr eaLnBrk="1" hangingPunct="1">
              <a:lnSpc>
                <a:spcPct val="120000"/>
              </a:lnSpc>
              <a:spcBef>
                <a:spcPct val="0"/>
              </a:spcBef>
            </a:pPr>
            <a:r>
              <a:rPr lang="zh-CN" altLang="en-US" sz="3200" b="1" dirty="0" smtClean="0">
                <a:solidFill>
                  <a:srgbClr val="FF0000"/>
                </a:solidFill>
                <a:latin typeface="微软雅黑" panose="020B0503020204020204" pitchFamily="34" charset="-122"/>
                <a:ea typeface="微软雅黑" panose="020B0503020204020204" pitchFamily="34" charset="-122"/>
              </a:rPr>
              <a:t>道德</a:t>
            </a:r>
            <a:r>
              <a:rPr lang="zh-CN" altLang="en-US" sz="3200" b="1" dirty="0">
                <a:solidFill>
                  <a:srgbClr val="FF0000"/>
                </a:solidFill>
                <a:latin typeface="微软雅黑" panose="020B0503020204020204" pitchFamily="34" charset="-122"/>
                <a:ea typeface="微软雅黑" panose="020B0503020204020204" pitchFamily="34" charset="-122"/>
              </a:rPr>
              <a:t>风险（隐蔽行为）</a:t>
            </a:r>
            <a:r>
              <a:rPr lang="zh-CN" altLang="en-US" sz="3200" b="1" dirty="0" smtClean="0">
                <a:solidFill>
                  <a:srgbClr val="FF0000"/>
                </a:solidFill>
                <a:latin typeface="微软雅黑" panose="020B0503020204020204" pitchFamily="34" charset="-122"/>
                <a:ea typeface="微软雅黑" panose="020B0503020204020204" pitchFamily="34" charset="-122"/>
              </a:rPr>
              <a:t>：</a:t>
            </a:r>
            <a:r>
              <a:rPr lang="zh-CN" altLang="en-US" sz="3200" b="1" dirty="0" smtClean="0">
                <a:solidFill>
                  <a:srgbClr val="0070C0"/>
                </a:solidFill>
                <a:latin typeface="微软雅黑" panose="020B0503020204020204" pitchFamily="34" charset="-122"/>
                <a:ea typeface="微软雅黑" panose="020B0503020204020204" pitchFamily="34" charset="-122"/>
              </a:rPr>
              <a:t>在信息不对称条件下，有信息一方如果没有</a:t>
            </a:r>
            <a:r>
              <a:rPr lang="zh-CN" altLang="en-US" sz="3200" b="1" dirty="0">
                <a:solidFill>
                  <a:srgbClr val="0070C0"/>
                </a:solidFill>
                <a:latin typeface="微软雅黑" panose="020B0503020204020204" pitchFamily="34" charset="-122"/>
                <a:ea typeface="微软雅黑" panose="020B0503020204020204" pitchFamily="34" charset="-122"/>
              </a:rPr>
              <a:t>受到完全监督</a:t>
            </a:r>
            <a:r>
              <a:rPr lang="zh-CN" altLang="en-US" sz="3200" b="1" dirty="0" smtClean="0">
                <a:solidFill>
                  <a:srgbClr val="0070C0"/>
                </a:solidFill>
                <a:latin typeface="微软雅黑" panose="020B0503020204020204" pitchFamily="34" charset="-122"/>
                <a:ea typeface="微软雅黑" panose="020B0503020204020204" pitchFamily="34" charset="-122"/>
              </a:rPr>
              <a:t>的，或</a:t>
            </a:r>
            <a:r>
              <a:rPr lang="zh-CN" altLang="en-US" sz="3200" b="1" dirty="0">
                <a:solidFill>
                  <a:srgbClr val="0070C0"/>
                </a:solidFill>
                <a:latin typeface="微软雅黑" panose="020B0503020204020204" pitchFamily="34" charset="-122"/>
                <a:ea typeface="微软雅黑" panose="020B0503020204020204" pitchFamily="34" charset="-122"/>
              </a:rPr>
              <a:t>不承担其行动的全部</a:t>
            </a:r>
            <a:r>
              <a:rPr lang="zh-CN" altLang="en-US" sz="3200" b="1" dirty="0" smtClean="0">
                <a:solidFill>
                  <a:srgbClr val="0070C0"/>
                </a:solidFill>
                <a:latin typeface="微软雅黑" panose="020B0503020204020204" pitchFamily="34" charset="-122"/>
                <a:ea typeface="微软雅黑" panose="020B0503020204020204" pitchFamily="34" charset="-122"/>
              </a:rPr>
              <a:t>后果，</a:t>
            </a:r>
            <a:r>
              <a:rPr lang="zh-CN" altLang="en-US" sz="3200" b="1" dirty="0">
                <a:solidFill>
                  <a:srgbClr val="0070C0"/>
                </a:solidFill>
                <a:latin typeface="微软雅黑" panose="020B0503020204020204" pitchFamily="34" charset="-122"/>
                <a:ea typeface="微软雅黑" panose="020B0503020204020204" pitchFamily="34" charset="-122"/>
              </a:rPr>
              <a:t>从事不诚实或不合意行为的倾向。</a:t>
            </a:r>
          </a:p>
          <a:p>
            <a:pPr lvl="0">
              <a:lnSpc>
                <a:spcPct val="120000"/>
              </a:lnSpc>
              <a:spcBef>
                <a:spcPct val="0"/>
              </a:spcBef>
              <a:defRPr/>
            </a:pPr>
            <a:endParaRPr lang="en-US" altLang="zh-CN" sz="3200" b="1" dirty="0">
              <a:solidFill>
                <a:srgbClr val="0070C0"/>
              </a:solidFill>
              <a:latin typeface="微软雅黑" panose="020B0503020204020204" pitchFamily="34" charset="-122"/>
              <a:ea typeface="微软雅黑" panose="020B0503020204020204" pitchFamily="34" charset="-122"/>
            </a:endParaRPr>
          </a:p>
          <a:p>
            <a:pPr>
              <a:lnSpc>
                <a:spcPct val="120000"/>
              </a:lnSpc>
              <a:spcBef>
                <a:spcPct val="0"/>
              </a:spcBef>
              <a:defRPr/>
            </a:pPr>
            <a:r>
              <a:rPr lang="zh-CN" altLang="en-US" sz="3200" b="1" dirty="0" smtClean="0">
                <a:solidFill>
                  <a:srgbClr val="FF0000"/>
                </a:solidFill>
                <a:latin typeface="微软雅黑" panose="020B0503020204020204" pitchFamily="34" charset="-122"/>
                <a:ea typeface="微软雅黑" panose="020B0503020204020204" pitchFamily="34" charset="-122"/>
              </a:rPr>
              <a:t>逆向</a:t>
            </a:r>
            <a:r>
              <a:rPr lang="zh-CN" altLang="en-US" sz="3200" b="1" dirty="0">
                <a:solidFill>
                  <a:srgbClr val="FF0000"/>
                </a:solidFill>
                <a:latin typeface="微软雅黑" panose="020B0503020204020204" pitchFamily="34" charset="-122"/>
                <a:ea typeface="微软雅黑" panose="020B0503020204020204" pitchFamily="34" charset="-122"/>
              </a:rPr>
              <a:t>选择（隐蔽</a:t>
            </a:r>
            <a:r>
              <a:rPr lang="zh-CN" altLang="en-US" sz="3200" b="1" dirty="0" smtClean="0">
                <a:solidFill>
                  <a:srgbClr val="FF0000"/>
                </a:solidFill>
                <a:latin typeface="微软雅黑" panose="020B0503020204020204" pitchFamily="34" charset="-122"/>
                <a:ea typeface="微软雅黑" panose="020B0503020204020204" pitchFamily="34" charset="-122"/>
              </a:rPr>
              <a:t>特性</a:t>
            </a:r>
            <a:r>
              <a:rPr lang="zh-CN" altLang="en-US" sz="3200" b="1" dirty="0">
                <a:solidFill>
                  <a:srgbClr val="FF0000"/>
                </a:solidFill>
                <a:latin typeface="微软雅黑" panose="020B0503020204020204" pitchFamily="34" charset="-122"/>
                <a:ea typeface="微软雅黑" panose="020B0503020204020204" pitchFamily="34" charset="-122"/>
              </a:rPr>
              <a:t>）：</a:t>
            </a:r>
            <a:r>
              <a:rPr lang="zh-CN" altLang="en-US" sz="3200" b="1" dirty="0">
                <a:solidFill>
                  <a:srgbClr val="0070C0"/>
                </a:solidFill>
                <a:latin typeface="微软雅黑" panose="020B0503020204020204" pitchFamily="34" charset="-122"/>
                <a:ea typeface="微软雅黑" panose="020B0503020204020204" pitchFamily="34" charset="-122"/>
              </a:rPr>
              <a:t>在信息不对称条件下</a:t>
            </a:r>
            <a:r>
              <a:rPr lang="zh-CN" altLang="en-US" sz="3200" b="1" dirty="0" smtClean="0">
                <a:solidFill>
                  <a:srgbClr val="0070C0"/>
                </a:solidFill>
                <a:latin typeface="微软雅黑" panose="020B0503020204020204" pitchFamily="34" charset="-122"/>
                <a:ea typeface="微软雅黑" panose="020B0503020204020204" pitchFamily="34" charset="-122"/>
              </a:rPr>
              <a:t>，有</a:t>
            </a:r>
            <a:r>
              <a:rPr lang="zh-CN" altLang="en-US" sz="3200" b="1" dirty="0">
                <a:solidFill>
                  <a:srgbClr val="0070C0"/>
                </a:solidFill>
                <a:latin typeface="微软雅黑" panose="020B0503020204020204" pitchFamily="34" charset="-122"/>
                <a:ea typeface="微软雅黑" panose="020B0503020204020204" pitchFamily="34" charset="-122"/>
              </a:rPr>
              <a:t>信息</a:t>
            </a:r>
            <a:r>
              <a:rPr lang="zh-CN" altLang="en-US" sz="3200" b="1" dirty="0" smtClean="0">
                <a:solidFill>
                  <a:srgbClr val="0070C0"/>
                </a:solidFill>
                <a:latin typeface="微软雅黑" panose="020B0503020204020204" pitchFamily="34" charset="-122"/>
                <a:ea typeface="微软雅黑" panose="020B0503020204020204" pitchFamily="34" charset="-122"/>
              </a:rPr>
              <a:t>一方如能利用多的信息使</a:t>
            </a:r>
            <a:r>
              <a:rPr lang="zh-CN" altLang="en-US" sz="3200" b="1" dirty="0">
                <a:solidFill>
                  <a:srgbClr val="0070C0"/>
                </a:solidFill>
                <a:latin typeface="微软雅黑" panose="020B0503020204020204" pitchFamily="34" charset="-122"/>
                <a:ea typeface="微软雅黑" panose="020B0503020204020204" pitchFamily="34" charset="-122"/>
              </a:rPr>
              <a:t>自己</a:t>
            </a:r>
            <a:r>
              <a:rPr lang="zh-CN" altLang="en-US" sz="3200" b="1" dirty="0" smtClean="0">
                <a:solidFill>
                  <a:srgbClr val="0070C0"/>
                </a:solidFill>
                <a:latin typeface="微软雅黑" panose="020B0503020204020204" pitchFamily="34" charset="-122"/>
                <a:ea typeface="微软雅黑" panose="020B0503020204020204" pitchFamily="34" charset="-122"/>
              </a:rPr>
              <a:t>受益，便倾向</a:t>
            </a:r>
            <a:r>
              <a:rPr lang="zh-CN" altLang="en-US" sz="3200" b="1" dirty="0">
                <a:solidFill>
                  <a:srgbClr val="0070C0"/>
                </a:solidFill>
                <a:latin typeface="微软雅黑" panose="020B0503020204020204" pitchFamily="34" charset="-122"/>
                <a:ea typeface="微软雅黑" panose="020B0503020204020204" pitchFamily="34" charset="-122"/>
              </a:rPr>
              <a:t>于</a:t>
            </a:r>
            <a:r>
              <a:rPr lang="zh-CN" altLang="en-US" sz="3200" b="1" dirty="0" smtClean="0">
                <a:solidFill>
                  <a:srgbClr val="0070C0"/>
                </a:solidFill>
                <a:latin typeface="微软雅黑" panose="020B0503020204020204" pitchFamily="34" charset="-122"/>
                <a:ea typeface="微软雅黑" panose="020B0503020204020204" pitchFamily="34" charset="-122"/>
              </a:rPr>
              <a:t>与对方签订</a:t>
            </a:r>
            <a:r>
              <a:rPr lang="zh-CN" altLang="en-US" sz="3200" b="1" dirty="0">
                <a:solidFill>
                  <a:srgbClr val="0070C0"/>
                </a:solidFill>
                <a:latin typeface="微软雅黑" panose="020B0503020204020204" pitchFamily="34" charset="-122"/>
                <a:ea typeface="微软雅黑" panose="020B0503020204020204" pitchFamily="34" charset="-122"/>
              </a:rPr>
              <a:t>协议进行交易</a:t>
            </a:r>
            <a:r>
              <a:rPr lang="zh-CN" altLang="en-US" sz="3200" b="1" dirty="0" smtClean="0">
                <a:solidFill>
                  <a:srgbClr val="0070C0"/>
                </a:solidFill>
                <a:latin typeface="微软雅黑" panose="020B0503020204020204" pitchFamily="34" charset="-122"/>
                <a:ea typeface="微软雅黑" panose="020B0503020204020204" pitchFamily="34" charset="-122"/>
              </a:rPr>
              <a:t>，而无</a:t>
            </a:r>
            <a:r>
              <a:rPr lang="zh-CN" altLang="en-US" sz="3200" b="1" dirty="0">
                <a:solidFill>
                  <a:srgbClr val="0070C0"/>
                </a:solidFill>
                <a:latin typeface="微软雅黑" panose="020B0503020204020204" pitchFamily="34" charset="-122"/>
                <a:ea typeface="微软雅黑" panose="020B0503020204020204" pitchFamily="34" charset="-122"/>
              </a:rPr>
              <a:t>信息一方无法观察</a:t>
            </a:r>
            <a:r>
              <a:rPr lang="zh-CN" altLang="en-US" sz="3200" b="1" dirty="0" smtClean="0">
                <a:solidFill>
                  <a:srgbClr val="0070C0"/>
                </a:solidFill>
                <a:latin typeface="微软雅黑" panose="020B0503020204020204" pitchFamily="34" charset="-122"/>
                <a:ea typeface="微软雅黑" panose="020B0503020204020204" pitchFamily="34" charset="-122"/>
              </a:rPr>
              <a:t>到这些不合意特征。</a:t>
            </a:r>
            <a:endParaRPr lang="en-US" altLang="zh-CN" sz="3200" b="1" dirty="0" smtClean="0">
              <a:solidFill>
                <a:srgbClr val="0070C0"/>
              </a:solidFill>
              <a:latin typeface="微软雅黑" panose="020B0503020204020204" pitchFamily="34" charset="-122"/>
              <a:ea typeface="微软雅黑" panose="020B0503020204020204" pitchFamily="34" charset="-122"/>
            </a:endParaRPr>
          </a:p>
          <a:p>
            <a:pPr>
              <a:lnSpc>
                <a:spcPct val="120000"/>
              </a:lnSpc>
              <a:spcBef>
                <a:spcPct val="0"/>
              </a:spcBef>
              <a:defRPr/>
            </a:pPr>
            <a:endParaRPr lang="en-US" altLang="zh-CN" sz="3200" b="1" dirty="0">
              <a:solidFill>
                <a:srgbClr val="0070C0"/>
              </a:solidFill>
              <a:latin typeface="微软雅黑" panose="020B0503020204020204" pitchFamily="34" charset="-122"/>
              <a:ea typeface="微软雅黑" panose="020B0503020204020204" pitchFamily="34" charset="-122"/>
            </a:endParaRPr>
          </a:p>
          <a:p>
            <a:pPr>
              <a:lnSpc>
                <a:spcPct val="120000"/>
              </a:lnSpc>
              <a:spcBef>
                <a:spcPct val="0"/>
              </a:spcBef>
              <a:defRPr/>
            </a:pPr>
            <a:endParaRPr lang="en-US" altLang="zh-CN" sz="3200" b="1" dirty="0">
              <a:solidFill>
                <a:srgbClr val="0070C0"/>
              </a:solidFill>
              <a:latin typeface="微软雅黑" panose="020B0503020204020204" pitchFamily="34" charset="-122"/>
              <a:ea typeface="微软雅黑" panose="020B0503020204020204" pitchFamily="34" charset="-122"/>
            </a:endParaRPr>
          </a:p>
          <a:p>
            <a:pPr lvl="0">
              <a:lnSpc>
                <a:spcPct val="120000"/>
              </a:lnSpc>
              <a:spcBef>
                <a:spcPct val="0"/>
              </a:spcBef>
              <a:defRPr/>
            </a:pPr>
            <a:endParaRPr lang="en-US" altLang="zh-CN" sz="3200" b="1" dirty="0">
              <a:solidFill>
                <a:srgbClr val="0070C0"/>
              </a:solidFill>
              <a:latin typeface="微软雅黑" panose="020B0503020204020204" pitchFamily="34" charset="-122"/>
              <a:ea typeface="微软雅黑" panose="020B0503020204020204" pitchFamily="34" charset="-122"/>
            </a:endParaRPr>
          </a:p>
          <a:p>
            <a:endParaRPr lang="zh-CN" altLang="en-US" sz="3200" kern="0" dirty="0" smtClean="0"/>
          </a:p>
        </p:txBody>
      </p:sp>
    </p:spTree>
    <p:extLst>
      <p:ext uri="{BB962C8B-B14F-4D97-AF65-F5344CB8AC3E}">
        <p14:creationId xmlns:p14="http://schemas.microsoft.com/office/powerpoint/2010/main" val="1290649335"/>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一、道德风险与逆向选择</a:t>
            </a:r>
          </a:p>
        </p:txBody>
      </p:sp>
      <p:sp>
        <p:nvSpPr>
          <p:cNvPr id="3" name="内容占位符 2"/>
          <p:cNvSpPr>
            <a:spLocks noGrp="1"/>
          </p:cNvSpPr>
          <p:nvPr>
            <p:ph idx="1"/>
          </p:nvPr>
        </p:nvSpPr>
        <p:spPr>
          <a:xfrm>
            <a:off x="1399116" y="1233996"/>
            <a:ext cx="9422763" cy="4669654"/>
          </a:xfrm>
        </p:spPr>
        <p:txBody>
          <a:bodyPr>
            <a:normAutofit fontScale="92500"/>
          </a:bodyPr>
          <a:lstStyle/>
          <a:p>
            <a:pPr marL="0" indent="0">
              <a:buNone/>
            </a:pPr>
            <a:endParaRPr lang="en-US" altLang="zh-CN" sz="3200" dirty="0" smtClean="0"/>
          </a:p>
          <a:p>
            <a:pPr lvl="0"/>
            <a:r>
              <a:rPr lang="zh-CN" altLang="en-US" sz="3200" dirty="0"/>
              <a:t>思考</a:t>
            </a:r>
            <a:r>
              <a:rPr lang="en-US" altLang="zh-CN" sz="3200" dirty="0"/>
              <a:t>No.1</a:t>
            </a:r>
            <a:r>
              <a:rPr lang="zh-CN" altLang="en-US" sz="3200" dirty="0"/>
              <a:t>：</a:t>
            </a:r>
            <a:r>
              <a:rPr lang="zh-CN" altLang="en-US" sz="3200" dirty="0" smtClean="0"/>
              <a:t>在</a:t>
            </a:r>
            <a:r>
              <a:rPr lang="zh-CN" altLang="en-US" sz="3200" dirty="0"/>
              <a:t>拥有了全额赔偿车保险之后，你会更加频繁和大胆的驾驶车辆，还是会减少开车出行并且更加谨慎驾驶</a:t>
            </a:r>
            <a:r>
              <a:rPr lang="zh-CN" altLang="en-US" sz="3200" dirty="0" smtClean="0"/>
              <a:t>？</a:t>
            </a:r>
            <a:endParaRPr lang="en-US" altLang="zh-CN" sz="3200" dirty="0" smtClean="0"/>
          </a:p>
          <a:p>
            <a:pPr lvl="0"/>
            <a:r>
              <a:rPr lang="zh-CN" altLang="en-US" sz="3200" dirty="0" smtClean="0">
                <a:solidFill>
                  <a:srgbClr val="00B0F0"/>
                </a:solidFill>
              </a:rPr>
              <a:t>更多的驾驶，出现事故的概率反而更高，道德</a:t>
            </a:r>
            <a:r>
              <a:rPr lang="zh-CN" altLang="en-US" sz="3200" dirty="0">
                <a:solidFill>
                  <a:srgbClr val="00B0F0"/>
                </a:solidFill>
              </a:rPr>
              <a:t>风险</a:t>
            </a:r>
            <a:endParaRPr lang="en-US" altLang="zh-CN" sz="3200" dirty="0">
              <a:solidFill>
                <a:srgbClr val="00B0F0"/>
              </a:solidFill>
            </a:endParaRPr>
          </a:p>
          <a:p>
            <a:pPr marL="0" indent="0">
              <a:buNone/>
            </a:pPr>
            <a:endParaRPr lang="zh-CN" altLang="en-US" sz="3200" dirty="0"/>
          </a:p>
          <a:p>
            <a:r>
              <a:rPr lang="zh-CN" altLang="en-US" sz="3200" dirty="0" smtClean="0"/>
              <a:t>思考</a:t>
            </a:r>
            <a:r>
              <a:rPr lang="en-US" altLang="zh-CN" sz="3200" dirty="0"/>
              <a:t>No.2</a:t>
            </a:r>
            <a:r>
              <a:rPr lang="en-US" altLang="zh-CN" sz="3200" dirty="0" smtClean="0"/>
              <a:t>:</a:t>
            </a:r>
            <a:r>
              <a:rPr lang="zh-CN" altLang="en-US" sz="3200" dirty="0"/>
              <a:t>谁更愿意购买医疗</a:t>
            </a:r>
            <a:r>
              <a:rPr lang="en-US" altLang="zh-CN" sz="3200" dirty="0"/>
              <a:t>/</a:t>
            </a:r>
            <a:r>
              <a:rPr lang="zh-CN" altLang="en-US" sz="3200" dirty="0"/>
              <a:t>健康保险？体弱多病的老年人还是年轻力壮的</a:t>
            </a:r>
            <a:r>
              <a:rPr lang="zh-CN" altLang="en-US" sz="3200" dirty="0" smtClean="0"/>
              <a:t>大学生？</a:t>
            </a:r>
            <a:endParaRPr lang="en-US" altLang="zh-CN" sz="3200" dirty="0" smtClean="0"/>
          </a:p>
          <a:p>
            <a:r>
              <a:rPr lang="zh-CN" altLang="en-US" sz="3200" dirty="0" smtClean="0">
                <a:solidFill>
                  <a:srgbClr val="00B0F0"/>
                </a:solidFill>
              </a:rPr>
              <a:t>健康风险较大的人群更愿意购买医疗保险，逆向</a:t>
            </a:r>
            <a:r>
              <a:rPr lang="zh-CN" altLang="en-US" sz="3200" dirty="0">
                <a:solidFill>
                  <a:srgbClr val="00B0F0"/>
                </a:solidFill>
              </a:rPr>
              <a:t>选择</a:t>
            </a:r>
            <a:endParaRPr lang="en-US" altLang="zh-CN" sz="3200" dirty="0" smtClean="0">
              <a:solidFill>
                <a:srgbClr val="00B0F0"/>
              </a:solidFill>
            </a:endParaRPr>
          </a:p>
          <a:p>
            <a:endParaRPr lang="zh-CN" altLang="en-US" sz="3200" dirty="0"/>
          </a:p>
          <a:p>
            <a:pPr marL="0" indent="0">
              <a:buNone/>
            </a:pPr>
            <a:endParaRPr lang="en-US" altLang="zh-CN" sz="3200" dirty="0" smtClean="0"/>
          </a:p>
        </p:txBody>
      </p:sp>
    </p:spTree>
    <p:extLst>
      <p:ext uri="{BB962C8B-B14F-4D97-AF65-F5344CB8AC3E}">
        <p14:creationId xmlns:p14="http://schemas.microsoft.com/office/powerpoint/2010/main" val="15302768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14</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smtClean="0">
                <a:ln>
                  <a:noFill/>
                </a:ln>
                <a:solidFill>
                  <a:srgbClr val="CC0000"/>
                </a:solidFill>
                <a:effectLst/>
                <a:uLnTx/>
                <a:uFillTx/>
                <a:latin typeface="Arial"/>
                <a:ea typeface="+mj-ea"/>
                <a:cs typeface="+mj-cs"/>
              </a:rPr>
              <a:t>一、道德风险与逆向选择</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1633538" y="1331649"/>
            <a:ext cx="9392528" cy="5151702"/>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委托</a:t>
            </a:r>
            <a:r>
              <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代理</a:t>
            </a:r>
            <a:r>
              <a:rPr kumimoji="0" lang="zh-CN" altLang="en-US"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问题（道德风险）：</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20000"/>
              </a:lnSpc>
              <a:spcBef>
                <a:spcPct val="0"/>
              </a:spcBef>
              <a:spcAft>
                <a:spcPct val="0"/>
              </a:spcAft>
              <a:buClrTx/>
              <a:buSzTx/>
              <a:buFont typeface="Arial" panose="020B0604020202020204" pitchFamily="34" charset="0"/>
              <a:buChar char="–"/>
              <a:tabLst/>
              <a:defRPr/>
            </a:pP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委托人：让另一个人完成某种行为的人</a:t>
            </a:r>
            <a:endParaRPr kumimoji="0" lang="en-US" altLang="zh-CN" sz="3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20000"/>
              </a:lnSpc>
              <a:spcBef>
                <a:spcPct val="0"/>
              </a:spcBef>
              <a:spcAft>
                <a:spcPct val="0"/>
              </a:spcAft>
              <a:buClrTx/>
              <a:buSzTx/>
              <a:buFont typeface="Arial" panose="020B0604020202020204" pitchFamily="34" charset="0"/>
              <a:buChar char="–"/>
              <a:tabLst/>
              <a:defRPr/>
            </a:pP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代理人：一个为另一个人完成某种行为的人</a:t>
            </a: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20000"/>
              </a:lnSpc>
              <a:spcBef>
                <a:spcPct val="0"/>
              </a:spcBef>
              <a:spcAft>
                <a:spcPct val="0"/>
              </a:spcAft>
              <a:buClrTx/>
              <a:buSzTx/>
              <a:buFont typeface="Arial" panose="020B0604020202020204" pitchFamily="34" charset="0"/>
              <a:buChar char="–"/>
              <a:tabLst/>
              <a:defRPr/>
            </a:pP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如果委托人不能完全监督代理人的行为，或者代理人不需要为自己的工作负全部责任，代理人就倾向于不像委托人期望的那样努力。</a:t>
            </a: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20000"/>
              </a:lnSpc>
              <a:spcBef>
                <a:spcPct val="0"/>
              </a:spcBef>
              <a:spcAft>
                <a:spcPct val="0"/>
              </a:spcAft>
              <a:buClrTx/>
              <a:buSzTx/>
              <a:buFont typeface="Arial" panose="020B0604020202020204" pitchFamily="34" charset="0"/>
              <a:buChar char="–"/>
              <a:tabLst/>
              <a:defRPr/>
            </a:pPr>
            <a:endPar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spTree>
    <p:extLst>
      <p:ext uri="{BB962C8B-B14F-4D97-AF65-F5344CB8AC3E}">
        <p14:creationId xmlns:p14="http://schemas.microsoft.com/office/powerpoint/2010/main" val="4169205328"/>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15</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smtClean="0">
                <a:ln>
                  <a:noFill/>
                </a:ln>
                <a:solidFill>
                  <a:srgbClr val="CC0000"/>
                </a:solidFill>
                <a:effectLst/>
                <a:uLnTx/>
                <a:uFillTx/>
                <a:latin typeface="Arial"/>
                <a:ea typeface="+mj-ea"/>
                <a:cs typeface="+mj-cs"/>
              </a:rPr>
              <a:t>一、道德风险与逆向选择</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1633538" y="1331649"/>
            <a:ext cx="9392528" cy="5151702"/>
          </a:xfrm>
          <a:prstGeom prst="rect">
            <a:avLst/>
          </a:prstGeom>
          <a:noFill/>
          <a:ln w="9525">
            <a:noFill/>
          </a:ln>
        </p:spPr>
        <p:txBody>
          <a:bodyPr>
            <a:normAutofit lnSpcReduction="10000"/>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lnSpc>
                <a:spcPct val="120000"/>
              </a:lnSpc>
              <a:spcBef>
                <a:spcPct val="0"/>
              </a:spcBef>
            </a:pPr>
            <a:r>
              <a:rPr lang="zh-CN" altLang="en-US" sz="3200" b="1" dirty="0" smtClean="0">
                <a:solidFill>
                  <a:srgbClr val="0070C0"/>
                </a:solidFill>
                <a:latin typeface="微软雅黑" panose="020B0503020204020204" pitchFamily="34" charset="-122"/>
                <a:ea typeface="微软雅黑" panose="020B0503020204020204" pitchFamily="34" charset="-122"/>
              </a:rPr>
              <a:t>委托</a:t>
            </a:r>
            <a:r>
              <a:rPr lang="en-US" altLang="zh-CN" sz="3200" b="1" dirty="0" smtClean="0">
                <a:solidFill>
                  <a:srgbClr val="0070C0"/>
                </a:solidFill>
                <a:latin typeface="微软雅黑" panose="020B0503020204020204" pitchFamily="34" charset="-122"/>
                <a:ea typeface="微软雅黑" panose="020B0503020204020204" pitchFamily="34" charset="-122"/>
              </a:rPr>
              <a:t>-</a:t>
            </a:r>
            <a:r>
              <a:rPr lang="zh-CN" altLang="en-US" sz="3200" b="1" dirty="0" smtClean="0">
                <a:solidFill>
                  <a:srgbClr val="0070C0"/>
                </a:solidFill>
                <a:latin typeface="微软雅黑" panose="020B0503020204020204" pitchFamily="34" charset="-122"/>
                <a:ea typeface="微软雅黑" panose="020B0503020204020204" pitchFamily="34" charset="-122"/>
              </a:rPr>
              <a:t>代理</a:t>
            </a:r>
            <a:r>
              <a:rPr lang="zh-CN" altLang="en-US" sz="3200" b="1" dirty="0">
                <a:solidFill>
                  <a:srgbClr val="0070C0"/>
                </a:solidFill>
                <a:latin typeface="微软雅黑" panose="020B0503020204020204" pitchFamily="34" charset="-122"/>
                <a:ea typeface="微软雅黑" panose="020B0503020204020204" pitchFamily="34" charset="-122"/>
              </a:rPr>
              <a:t>问题（道德风险）：</a:t>
            </a:r>
            <a:endParaRPr lang="en-US" altLang="zh-CN" sz="3200" b="1" dirty="0">
              <a:solidFill>
                <a:srgbClr val="0070C0"/>
              </a:solidFill>
              <a:latin typeface="微软雅黑" panose="020B0503020204020204" pitchFamily="34" charset="-122"/>
              <a:ea typeface="微软雅黑" panose="020B0503020204020204" pitchFamily="34" charset="-122"/>
            </a:endParaRPr>
          </a:p>
          <a:p>
            <a:pPr lvl="1" eaLnBrk="1" hangingPunct="1">
              <a:lnSpc>
                <a:spcPct val="120000"/>
              </a:lnSpc>
              <a:spcBef>
                <a:spcPct val="0"/>
              </a:spcBef>
            </a:pPr>
            <a:r>
              <a:rPr lang="zh-CN" altLang="en-US" sz="3000" b="1" noProof="0" dirty="0" smtClean="0">
                <a:solidFill>
                  <a:srgbClr val="0070C0"/>
                </a:solidFill>
                <a:latin typeface="微软雅黑" panose="020B0503020204020204" pitchFamily="34" charset="-122"/>
                <a:ea typeface="微软雅黑" panose="020B0503020204020204" pitchFamily="34" charset="-122"/>
              </a:rPr>
              <a:t>委托人：让另一个人完成某种行为的人</a:t>
            </a:r>
            <a:endParaRPr lang="en-US" altLang="zh-CN" sz="3000" b="1" dirty="0">
              <a:solidFill>
                <a:srgbClr val="0070C0"/>
              </a:solidFill>
              <a:latin typeface="微软雅黑" panose="020B0503020204020204" pitchFamily="34" charset="-122"/>
              <a:ea typeface="微软雅黑" panose="020B0503020204020204" pitchFamily="34" charset="-122"/>
            </a:endParaRPr>
          </a:p>
          <a:p>
            <a:pPr lvl="1" eaLnBrk="1" hangingPunct="1">
              <a:lnSpc>
                <a:spcPct val="120000"/>
              </a:lnSpc>
              <a:spcBef>
                <a:spcPct val="0"/>
              </a:spcBef>
            </a:pPr>
            <a:r>
              <a:rPr kumimoji="0" lang="zh-CN" altLang="en-US" sz="3000" b="1" i="0" u="none" strike="noStrike" kern="1200" cap="none" spc="0" normalizeH="0" baseline="0" dirty="0" smtClean="0">
                <a:ln>
                  <a:noFill/>
                </a:ln>
                <a:solidFill>
                  <a:srgbClr val="0070C0"/>
                </a:solidFill>
                <a:effectLst/>
                <a:uLnTx/>
                <a:uFillTx/>
                <a:latin typeface="微软雅黑" panose="020B0503020204020204" pitchFamily="34" charset="-122"/>
                <a:ea typeface="微软雅黑" panose="020B0503020204020204" pitchFamily="34" charset="-122"/>
              </a:rPr>
              <a:t>代理人：一个为另一个人完成某种行为的人</a:t>
            </a:r>
            <a:endParaRPr kumimoji="0" lang="en-US" altLang="zh-CN" sz="3000" b="1" i="0" u="none" strike="noStrike" kern="1200" cap="none" spc="0" normalizeH="0" baseline="0" dirty="0" smtClean="0">
              <a:ln>
                <a:noFill/>
              </a:ln>
              <a:solidFill>
                <a:srgbClr val="0070C0"/>
              </a:solidFill>
              <a:effectLst/>
              <a:uLnTx/>
              <a:uFillTx/>
              <a:latin typeface="微软雅黑" panose="020B0503020204020204" pitchFamily="34" charset="-122"/>
              <a:ea typeface="微软雅黑" panose="020B0503020204020204" pitchFamily="34" charset="-122"/>
            </a:endParaRPr>
          </a:p>
          <a:p>
            <a:pPr lvl="1" eaLnBrk="1" hangingPunct="1">
              <a:lnSpc>
                <a:spcPct val="120000"/>
              </a:lnSpc>
              <a:spcBef>
                <a:spcPct val="0"/>
              </a:spcBef>
            </a:pP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如果委托人不能完全监督代理人的行为，或者代理人不需要为自己的工作负全部责任，代理人就倾向于不像委托人期望的那样努力。</a:t>
            </a: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endParaRPr>
          </a:p>
          <a:p>
            <a:pPr lvl="1" eaLnBrk="1" hangingPunct="1">
              <a:lnSpc>
                <a:spcPct val="120000"/>
              </a:lnSpc>
              <a:spcBef>
                <a:spcPct val="0"/>
              </a:spcBef>
            </a:pPr>
            <a:endPar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公司股东和管理人员：现代企业，所有权控制权分离，股东</a:t>
            </a:r>
            <a:r>
              <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公司利润最大化</a:t>
            </a:r>
            <a:r>
              <a:rPr kumimoji="0" lang="en-US" altLang="zh-CN" sz="32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vs</a:t>
            </a: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个人利益最大化</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spTree>
    <p:extLst>
      <p:ext uri="{BB962C8B-B14F-4D97-AF65-F5344CB8AC3E}">
        <p14:creationId xmlns:p14="http://schemas.microsoft.com/office/powerpoint/2010/main" val="4221481436"/>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16</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smtClean="0">
                <a:ln>
                  <a:noFill/>
                </a:ln>
                <a:solidFill>
                  <a:srgbClr val="CC0000"/>
                </a:solidFill>
                <a:effectLst/>
                <a:uLnTx/>
                <a:uFillTx/>
                <a:latin typeface="Arial"/>
                <a:ea typeface="+mj-ea"/>
                <a:cs typeface="+mj-cs"/>
              </a:rPr>
              <a:t>一、道德风险与逆向选择</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1383423" y="1336481"/>
            <a:ext cx="9392528" cy="4772289"/>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r>
              <a:rPr kumimoji="0" lang="zh-CN" altLang="en-US"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委托</a:t>
            </a: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代理关系：</a:t>
            </a:r>
            <a:r>
              <a:rPr kumimoji="0" lang="zh-CN" altLang="en-US"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董事会（长），首席执行官（</a:t>
            </a: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CEO</a:t>
            </a:r>
            <a:r>
              <a:rPr kumimoji="0" lang="zh-CN" altLang="en-US"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总裁</a:t>
            </a:r>
            <a:r>
              <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副总裁。。他们关系是怎样的？</a:t>
            </a: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2746" y="2974584"/>
            <a:ext cx="2214318" cy="2214318"/>
          </a:xfrm>
          <a:prstGeom prst="rect">
            <a:avLst/>
          </a:prstGeom>
        </p:spPr>
      </p:pic>
    </p:spTree>
    <p:extLst>
      <p:ext uri="{BB962C8B-B14F-4D97-AF65-F5344CB8AC3E}">
        <p14:creationId xmlns:p14="http://schemas.microsoft.com/office/powerpoint/2010/main" val="2868421034"/>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17</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smtClean="0">
                <a:ln>
                  <a:noFill/>
                </a:ln>
                <a:solidFill>
                  <a:srgbClr val="CC0000"/>
                </a:solidFill>
                <a:effectLst/>
                <a:uLnTx/>
                <a:uFillTx/>
                <a:latin typeface="Arial"/>
                <a:ea typeface="+mj-ea"/>
                <a:cs typeface="+mj-cs"/>
              </a:rPr>
              <a:t>一、道德风险与逆向选择</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1383423" y="1336481"/>
            <a:ext cx="9392528" cy="4772289"/>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r>
              <a:rPr kumimoji="0" lang="zh-CN" altLang="en-US"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委托</a:t>
            </a: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代理关系：</a:t>
            </a:r>
            <a:r>
              <a:rPr kumimoji="0" lang="zh-CN" altLang="en-US"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董事会（长），首席执行官（</a:t>
            </a:r>
            <a:r>
              <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CEO</a:t>
            </a:r>
            <a:r>
              <a:rPr kumimoji="0" lang="zh-CN" altLang="en-US"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总裁</a:t>
            </a:r>
            <a:r>
              <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副总裁。。他们关系是怎样的？</a:t>
            </a: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lang="en-US" altLang="zh-CN" sz="3200" b="1" dirty="0">
              <a:solidFill>
                <a:srgbClr val="0070C0"/>
              </a:solidFill>
              <a:latin typeface="微软雅黑" panose="020B0503020204020204" pitchFamily="34" charset="-122"/>
              <a:ea typeface="微软雅黑" panose="020B0503020204020204" pitchFamily="34" charset="-122"/>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委托人：股东</a:t>
            </a:r>
            <a:r>
              <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董事会（长） 代理人：</a:t>
            </a:r>
            <a:r>
              <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CEO/</a:t>
            </a: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总裁</a:t>
            </a:r>
            <a:endPar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92746" y="2974584"/>
            <a:ext cx="2214318" cy="2214318"/>
          </a:xfrm>
          <a:prstGeom prst="rect">
            <a:avLst/>
          </a:prstGeom>
        </p:spPr>
      </p:pic>
    </p:spTree>
    <p:extLst>
      <p:ext uri="{BB962C8B-B14F-4D97-AF65-F5344CB8AC3E}">
        <p14:creationId xmlns:p14="http://schemas.microsoft.com/office/powerpoint/2010/main" val="316034377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18</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smtClean="0">
                <a:ln>
                  <a:noFill/>
                </a:ln>
                <a:solidFill>
                  <a:srgbClr val="CC0000"/>
                </a:solidFill>
                <a:effectLst/>
                <a:uLnTx/>
                <a:uFillTx/>
                <a:latin typeface="Arial"/>
                <a:ea typeface="+mj-ea"/>
                <a:cs typeface="+mj-cs"/>
              </a:rPr>
              <a:t>一、道德风险与逆向选择</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1399117" y="1034640"/>
            <a:ext cx="9392528" cy="4772289"/>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Facebook</a:t>
            </a: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，苹果，阿里巴巴，华为</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spTree>
    <p:extLst>
      <p:ext uri="{BB962C8B-B14F-4D97-AF65-F5344CB8AC3E}">
        <p14:creationId xmlns:p14="http://schemas.microsoft.com/office/powerpoint/2010/main" val="7433514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19</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smtClean="0">
                <a:ln>
                  <a:noFill/>
                </a:ln>
                <a:solidFill>
                  <a:srgbClr val="CC0000"/>
                </a:solidFill>
                <a:effectLst/>
                <a:uLnTx/>
                <a:uFillTx/>
                <a:latin typeface="Arial"/>
                <a:ea typeface="+mj-ea"/>
                <a:cs typeface="+mj-cs"/>
              </a:rPr>
              <a:t>一、道德风险与逆向选择</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1399117" y="1034640"/>
            <a:ext cx="9392528" cy="4772289"/>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Facebook</a:t>
            </a: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，苹果，阿里巴巴，华为</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6049" y="2685695"/>
            <a:ext cx="1900517" cy="2715344"/>
          </a:xfrm>
          <a:prstGeom prst="rect">
            <a:avLst/>
          </a:prstGeom>
        </p:spPr>
      </p:pic>
    </p:spTree>
    <p:extLst>
      <p:ext uri="{BB962C8B-B14F-4D97-AF65-F5344CB8AC3E}">
        <p14:creationId xmlns:p14="http://schemas.microsoft.com/office/powerpoint/2010/main" val="3162957520"/>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2611438" y="101601"/>
            <a:ext cx="8094662" cy="860425"/>
          </a:xfrm>
        </p:spPr>
        <p:txBody>
          <a:bodyPr vert="horz" wrap="square" lIns="91440" tIns="45720" rIns="91440" bIns="45720" anchor="t"/>
          <a:lstStyle/>
          <a:p>
            <a:pPr eaLnBrk="1" hangingPunct="1"/>
            <a:r>
              <a:rPr lang="zh-CN" altLang="en-US" b="1" dirty="0" smtClean="0">
                <a:ea typeface="宋体" panose="02010600030101010101" pitchFamily="2" charset="-122"/>
              </a:rPr>
              <a:t>导言</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8185785" y="1025525"/>
            <a:ext cx="2204720" cy="5422900"/>
          </a:xfrm>
        </p:spPr>
        <p:txBody>
          <a:bodyPr vert="horz" wrap="square" lIns="91440" tIns="45720" rIns="91440" bIns="45720" anchor="t"/>
          <a:lstStyle/>
          <a:p>
            <a:pPr marL="0" indent="0" eaLnBrk="1" hangingPunct="1">
              <a:buNone/>
            </a:pPr>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marL="0" indent="0" eaLnBrk="1" hangingPunct="1">
              <a:buNone/>
            </a:pPr>
            <a:endParaRPr lang="en-US" altLang="zh-CN" sz="2400" dirty="0">
              <a:ea typeface="宋体" panose="02010600030101010101" pitchFamily="2" charset="-122"/>
            </a:endParaRPr>
          </a:p>
        </p:txBody>
      </p:sp>
      <p:sp>
        <p:nvSpPr>
          <p:cNvPr id="24580" name="Slide Number Placeholder 1"/>
          <p:cNvSpPr txBox="1">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1200" b="0" i="0" u="none" strike="noStrike" kern="1200" cap="none" spc="0" normalizeH="0" baseline="0" noProof="0" dirty="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2</a:t>
            </a:fld>
            <a:endParaRPr kumimoji="0" lang="en-US" altLang="zh-CN" sz="1200" b="0" i="0" u="none" strike="noStrike" kern="1200" cap="none" spc="0" normalizeH="0" baseline="0" noProof="0" dirty="0">
              <a:ln>
                <a:noFill/>
              </a:ln>
              <a:solidFill>
                <a:srgbClr val="002060"/>
              </a:solidFill>
              <a:effectLst/>
              <a:uLnTx/>
              <a:uFillTx/>
              <a:latin typeface="Arial"/>
              <a:ea typeface="宋体" panose="02010600030101010101" pitchFamily="2" charset="-122"/>
              <a:cs typeface="+mn-cs"/>
            </a:endParaRPr>
          </a:p>
        </p:txBody>
      </p:sp>
      <p:sp>
        <p:nvSpPr>
          <p:cNvPr id="7" name="矩形 6"/>
          <p:cNvSpPr/>
          <p:nvPr/>
        </p:nvSpPr>
        <p:spPr>
          <a:xfrm>
            <a:off x="1519238"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3400" b="0" i="0" u="none" strike="noStrike" kern="1200" cap="none" spc="0" normalizeH="0" baseline="0" noProof="0" dirty="0">
              <a:ln>
                <a:noFill/>
              </a:ln>
              <a:solidFill>
                <a:srgbClr val="C00000"/>
              </a:solidFill>
              <a:effectLst/>
              <a:uLnTx/>
              <a:uFillTx/>
              <a:latin typeface="Arial"/>
              <a:ea typeface="+mn-ea"/>
              <a:cs typeface="+mn-cs"/>
            </a:endParaRPr>
          </a:p>
        </p:txBody>
      </p:sp>
      <p:sp>
        <p:nvSpPr>
          <p:cNvPr id="8" name="内容占位符 2"/>
          <p:cNvSpPr txBox="1">
            <a:spLocks/>
          </p:cNvSpPr>
          <p:nvPr/>
        </p:nvSpPr>
        <p:spPr>
          <a:xfrm>
            <a:off x="1633538" y="1331649"/>
            <a:ext cx="9392528" cy="4772289"/>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endParaRPr lang="en-US" altLang="zh-CN" sz="3200" kern="0" dirty="0" smtClean="0"/>
          </a:p>
          <a:p>
            <a:pPr marL="0" indent="0" eaLnBrk="1" hangingPunct="1">
              <a:lnSpc>
                <a:spcPct val="120000"/>
              </a:lnSpc>
              <a:spcBef>
                <a:spcPct val="0"/>
              </a:spcBef>
              <a:buNone/>
            </a:pPr>
            <a:r>
              <a:rPr lang="zh-CN" altLang="en-US" sz="2800" b="1" dirty="0" smtClean="0">
                <a:solidFill>
                  <a:srgbClr val="0070C0"/>
                </a:solidFill>
                <a:latin typeface="微软雅黑" panose="020B0503020204020204" pitchFamily="34" charset="-122"/>
                <a:ea typeface="微软雅黑" panose="020B0503020204020204" pitchFamily="34" charset="-122"/>
              </a:rPr>
              <a:t>什么</a:t>
            </a:r>
            <a:r>
              <a:rPr lang="zh-CN" altLang="en-US" sz="2800" b="1" dirty="0">
                <a:solidFill>
                  <a:srgbClr val="0070C0"/>
                </a:solidFill>
                <a:latin typeface="微软雅黑" panose="020B0503020204020204" pitchFamily="34" charset="-122"/>
                <a:ea typeface="微软雅黑" panose="020B0503020204020204" pitchFamily="34" charset="-122"/>
              </a:rPr>
              <a:t>叫不对称信息？生活中的不对称信息有哪些</a:t>
            </a:r>
            <a:r>
              <a:rPr lang="zh-CN" altLang="en-US" sz="2800" b="1" dirty="0" smtClean="0">
                <a:solidFill>
                  <a:srgbClr val="0070C0"/>
                </a:solidFill>
                <a:latin typeface="微软雅黑" panose="020B0503020204020204" pitchFamily="34" charset="-122"/>
                <a:ea typeface="微软雅黑" panose="020B0503020204020204" pitchFamily="34" charset="-122"/>
              </a:rPr>
              <a:t>？</a:t>
            </a:r>
            <a:endParaRPr lang="en-US" altLang="zh-CN" sz="2800" b="1" dirty="0" smtClean="0">
              <a:solidFill>
                <a:srgbClr val="0070C0"/>
              </a:solidFill>
              <a:latin typeface="微软雅黑" panose="020B0503020204020204" pitchFamily="34" charset="-122"/>
              <a:ea typeface="微软雅黑" panose="020B0503020204020204" pitchFamily="34" charset="-122"/>
            </a:endParaRPr>
          </a:p>
          <a:p>
            <a:pPr marL="0" indent="0" eaLnBrk="1" hangingPunct="1">
              <a:lnSpc>
                <a:spcPct val="120000"/>
              </a:lnSpc>
              <a:spcBef>
                <a:spcPct val="0"/>
              </a:spcBef>
              <a:buNone/>
            </a:pPr>
            <a:endParaRPr lang="zh-CN" altLang="en-US" sz="3200" kern="0" dirty="0" smtClean="0"/>
          </a:p>
          <a:p>
            <a:pPr>
              <a:lnSpc>
                <a:spcPct val="120000"/>
              </a:lnSpc>
              <a:spcBef>
                <a:spcPct val="0"/>
              </a:spcBef>
              <a:defRPr/>
            </a:pPr>
            <a:endParaRPr lang="en-US" altLang="zh-CN" sz="3200" b="1" dirty="0">
              <a:solidFill>
                <a:srgbClr val="0070C0"/>
              </a:solidFill>
              <a:latin typeface="微软雅黑" panose="020B0503020204020204" pitchFamily="34" charset="-122"/>
              <a:ea typeface="微软雅黑" panose="020B0503020204020204" pitchFamily="34" charset="-122"/>
            </a:endParaRPr>
          </a:p>
          <a:p>
            <a:pPr lvl="0">
              <a:lnSpc>
                <a:spcPct val="120000"/>
              </a:lnSpc>
              <a:spcBef>
                <a:spcPct val="0"/>
              </a:spcBef>
              <a:defRPr/>
            </a:pPr>
            <a:endParaRPr lang="en-US" altLang="zh-CN" sz="3200" b="1" dirty="0">
              <a:solidFill>
                <a:srgbClr val="0070C0"/>
              </a:solidFill>
              <a:latin typeface="微软雅黑" panose="020B0503020204020204" pitchFamily="34" charset="-122"/>
              <a:ea typeface="微软雅黑" panose="020B0503020204020204" pitchFamily="34" charset="-122"/>
            </a:endParaRPr>
          </a:p>
          <a:p>
            <a:endParaRPr lang="zh-CN" altLang="en-US" sz="3200" kern="0" dirty="0" smtClean="0"/>
          </a:p>
        </p:txBody>
      </p:sp>
    </p:spTree>
    <p:extLst>
      <p:ext uri="{BB962C8B-B14F-4D97-AF65-F5344CB8AC3E}">
        <p14:creationId xmlns:p14="http://schemas.microsoft.com/office/powerpoint/2010/main" val="2363661517"/>
      </p:ext>
    </p:extLst>
  </p:cSld>
  <p:clrMapOvr>
    <a:masterClrMapping/>
  </p:clrMapOvr>
  <p:transition>
    <p:cover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20</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smtClean="0">
                <a:ln>
                  <a:noFill/>
                </a:ln>
                <a:solidFill>
                  <a:srgbClr val="CC0000"/>
                </a:solidFill>
                <a:effectLst/>
                <a:uLnTx/>
                <a:uFillTx/>
                <a:latin typeface="Arial"/>
                <a:ea typeface="+mj-ea"/>
                <a:cs typeface="+mj-cs"/>
              </a:rPr>
              <a:t>一、道德风险与逆向选择</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1399117" y="1034640"/>
            <a:ext cx="9392528" cy="4772289"/>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Facebook</a:t>
            </a: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，苹果，阿里巴巴，华为</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6049" y="2685695"/>
            <a:ext cx="1900517" cy="2715344"/>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2796" y="2193973"/>
            <a:ext cx="3492068" cy="4656091"/>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54864" y="2193973"/>
            <a:ext cx="3654456" cy="4656091"/>
          </a:xfrm>
          <a:prstGeom prst="rect">
            <a:avLst/>
          </a:prstGeom>
        </p:spPr>
      </p:pic>
    </p:spTree>
    <p:extLst>
      <p:ext uri="{BB962C8B-B14F-4D97-AF65-F5344CB8AC3E}">
        <p14:creationId xmlns:p14="http://schemas.microsoft.com/office/powerpoint/2010/main" val="3656882651"/>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21</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smtClean="0">
                <a:ln>
                  <a:noFill/>
                </a:ln>
                <a:solidFill>
                  <a:srgbClr val="CC0000"/>
                </a:solidFill>
                <a:effectLst/>
                <a:uLnTx/>
                <a:uFillTx/>
                <a:latin typeface="Arial"/>
                <a:ea typeface="+mj-ea"/>
                <a:cs typeface="+mj-cs"/>
              </a:rPr>
              <a:t>一、道德风险与逆向选择</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1399117" y="1034640"/>
            <a:ext cx="9392528" cy="4772289"/>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Facebook</a:t>
            </a: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，苹果，阿里巴巴，华为</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352" y="3000651"/>
            <a:ext cx="2806277" cy="2806277"/>
          </a:xfrm>
          <a:prstGeom prst="rect">
            <a:avLst/>
          </a:prstGeom>
        </p:spPr>
      </p:pic>
    </p:spTree>
    <p:extLst>
      <p:ext uri="{BB962C8B-B14F-4D97-AF65-F5344CB8AC3E}">
        <p14:creationId xmlns:p14="http://schemas.microsoft.com/office/powerpoint/2010/main" val="2173965796"/>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22</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smtClean="0">
                <a:ln>
                  <a:noFill/>
                </a:ln>
                <a:solidFill>
                  <a:srgbClr val="CC0000"/>
                </a:solidFill>
                <a:effectLst/>
                <a:uLnTx/>
                <a:uFillTx/>
                <a:latin typeface="Arial"/>
                <a:ea typeface="+mj-ea"/>
                <a:cs typeface="+mj-cs"/>
              </a:rPr>
              <a:t>一、道德风险与逆向选择</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1399117" y="1034640"/>
            <a:ext cx="9392528" cy="4772289"/>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Facebook</a:t>
            </a: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，苹果，阿里巴巴，华为</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352" y="3000651"/>
            <a:ext cx="2806277" cy="2806277"/>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629" y="2475219"/>
            <a:ext cx="2221139" cy="3331709"/>
          </a:xfrm>
          <a:prstGeom prst="rect">
            <a:avLst/>
          </a:prstGeom>
        </p:spPr>
      </p:pic>
    </p:spTree>
    <p:extLst>
      <p:ext uri="{BB962C8B-B14F-4D97-AF65-F5344CB8AC3E}">
        <p14:creationId xmlns:p14="http://schemas.microsoft.com/office/powerpoint/2010/main" val="1541157197"/>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23</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smtClean="0">
                <a:ln>
                  <a:noFill/>
                </a:ln>
                <a:solidFill>
                  <a:srgbClr val="CC0000"/>
                </a:solidFill>
                <a:effectLst/>
                <a:uLnTx/>
                <a:uFillTx/>
                <a:latin typeface="Arial"/>
                <a:ea typeface="+mj-ea"/>
                <a:cs typeface="+mj-cs"/>
              </a:rPr>
              <a:t>一、道德风险与逆向选择</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1399117" y="1034640"/>
            <a:ext cx="9392528" cy="4772289"/>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Facebook</a:t>
            </a: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，苹果，阿里巴巴，华为</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352" y="3000651"/>
            <a:ext cx="2806277" cy="2806277"/>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629" y="2475219"/>
            <a:ext cx="2221139" cy="3331709"/>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4768" y="2475219"/>
            <a:ext cx="2935853" cy="3404449"/>
          </a:xfrm>
          <a:prstGeom prst="rect">
            <a:avLst/>
          </a:prstGeom>
        </p:spPr>
      </p:pic>
    </p:spTree>
    <p:extLst>
      <p:ext uri="{BB962C8B-B14F-4D97-AF65-F5344CB8AC3E}">
        <p14:creationId xmlns:p14="http://schemas.microsoft.com/office/powerpoint/2010/main" val="82487091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24</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smtClean="0">
                <a:ln>
                  <a:noFill/>
                </a:ln>
                <a:solidFill>
                  <a:srgbClr val="CC0000"/>
                </a:solidFill>
                <a:effectLst/>
                <a:uLnTx/>
                <a:uFillTx/>
                <a:latin typeface="Arial"/>
                <a:ea typeface="+mj-ea"/>
                <a:cs typeface="+mj-cs"/>
              </a:rPr>
              <a:t>一、道德风险与逆向选择</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1399117" y="1034640"/>
            <a:ext cx="9392528" cy="4772289"/>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Facebook</a:t>
            </a: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，苹果，阿里巴巴，华为</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352" y="3000651"/>
            <a:ext cx="2806277" cy="2806277"/>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629" y="2475219"/>
            <a:ext cx="2221139" cy="3331709"/>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64768" y="2475219"/>
            <a:ext cx="2935853" cy="3404449"/>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4288" y="2475219"/>
            <a:ext cx="4422610" cy="3029443"/>
          </a:xfrm>
          <a:prstGeom prst="rect">
            <a:avLst/>
          </a:prstGeom>
        </p:spPr>
      </p:pic>
    </p:spTree>
    <p:extLst>
      <p:ext uri="{BB962C8B-B14F-4D97-AF65-F5344CB8AC3E}">
        <p14:creationId xmlns:p14="http://schemas.microsoft.com/office/powerpoint/2010/main" val="218180762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25</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smtClean="0">
                <a:ln>
                  <a:noFill/>
                </a:ln>
                <a:solidFill>
                  <a:srgbClr val="CC0000"/>
                </a:solidFill>
                <a:effectLst/>
                <a:uLnTx/>
                <a:uFillTx/>
                <a:latin typeface="Arial"/>
                <a:ea typeface="+mj-ea"/>
                <a:cs typeface="+mj-cs"/>
              </a:rPr>
              <a:t>一、道德风险与逆向选择</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1399117" y="1034640"/>
            <a:ext cx="9392528" cy="4772289"/>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Facebook</a:t>
            </a: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，苹果，阿里巴巴，华为</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443" y="2346558"/>
            <a:ext cx="2736896" cy="3982797"/>
          </a:xfrm>
          <a:prstGeom prst="rect">
            <a:avLst/>
          </a:prstGeom>
        </p:spPr>
      </p:pic>
    </p:spTree>
    <p:extLst>
      <p:ext uri="{BB962C8B-B14F-4D97-AF65-F5344CB8AC3E}">
        <p14:creationId xmlns:p14="http://schemas.microsoft.com/office/powerpoint/2010/main" val="2712702119"/>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26</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smtClean="0">
                <a:ln>
                  <a:noFill/>
                </a:ln>
                <a:solidFill>
                  <a:srgbClr val="CC0000"/>
                </a:solidFill>
                <a:effectLst/>
                <a:uLnTx/>
                <a:uFillTx/>
                <a:latin typeface="Arial"/>
                <a:ea typeface="+mj-ea"/>
                <a:cs typeface="+mj-cs"/>
              </a:rPr>
              <a:t>一、道德风险与逆向选择</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1399117" y="1034640"/>
            <a:ext cx="9392528" cy="4772289"/>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Facebook</a:t>
            </a: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，苹果，阿里巴巴，华为</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443" y="2346558"/>
            <a:ext cx="2736896" cy="3982797"/>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3340" y="2564737"/>
            <a:ext cx="4764252" cy="3404393"/>
          </a:xfrm>
          <a:prstGeom prst="rect">
            <a:avLst/>
          </a:prstGeom>
        </p:spPr>
      </p:pic>
    </p:spTree>
    <p:extLst>
      <p:ext uri="{BB962C8B-B14F-4D97-AF65-F5344CB8AC3E}">
        <p14:creationId xmlns:p14="http://schemas.microsoft.com/office/powerpoint/2010/main" val="228651203"/>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27</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smtClean="0">
                <a:ln>
                  <a:noFill/>
                </a:ln>
                <a:solidFill>
                  <a:srgbClr val="CC0000"/>
                </a:solidFill>
                <a:effectLst/>
                <a:uLnTx/>
                <a:uFillTx/>
                <a:latin typeface="Arial"/>
                <a:ea typeface="+mj-ea"/>
                <a:cs typeface="+mj-cs"/>
              </a:rPr>
              <a:t>一、道德风险与逆向选择</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1399117" y="1034640"/>
            <a:ext cx="9392528" cy="4772289"/>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Facebook</a:t>
            </a: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，苹果，阿里巴巴，华为</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6443" y="2346558"/>
            <a:ext cx="2736896" cy="3982797"/>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53619" y="2156792"/>
            <a:ext cx="3130095" cy="410154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3340" y="2564737"/>
            <a:ext cx="4764252" cy="3404393"/>
          </a:xfrm>
          <a:prstGeom prst="rect">
            <a:avLst/>
          </a:prstGeom>
        </p:spPr>
      </p:pic>
    </p:spTree>
    <p:extLst>
      <p:ext uri="{BB962C8B-B14F-4D97-AF65-F5344CB8AC3E}">
        <p14:creationId xmlns:p14="http://schemas.microsoft.com/office/powerpoint/2010/main" val="1746749405"/>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28</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lvl="0"/>
            <a:r>
              <a:rPr lang="zh-CN" altLang="en-US" kern="0" dirty="0"/>
              <a:t>一、道德风险与逆向选择</a:t>
            </a:r>
          </a:p>
        </p:txBody>
      </p:sp>
      <p:sp>
        <p:nvSpPr>
          <p:cNvPr id="4" name="内容占位符 2"/>
          <p:cNvSpPr txBox="1">
            <a:spLocks/>
          </p:cNvSpPr>
          <p:nvPr/>
        </p:nvSpPr>
        <p:spPr>
          <a:xfrm>
            <a:off x="1562517" y="961901"/>
            <a:ext cx="9392528" cy="5051396"/>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2000" b="0" i="0" u="none" strike="noStrike" kern="0" cap="none" spc="0" normalizeH="0" baseline="0" noProof="0" dirty="0" smtClean="0">
              <a:ln>
                <a:noFill/>
              </a:ln>
              <a:solidFill>
                <a:srgbClr val="005EA4"/>
              </a:solidFill>
              <a:effectLst/>
              <a:uLnTx/>
              <a:uFillTx/>
              <a:latin typeface="Arial"/>
            </a:endParaRPr>
          </a:p>
          <a:p>
            <a:pPr marL="0" lvl="0" indent="0" eaLnBrk="1" hangingPunct="1">
              <a:lnSpc>
                <a:spcPct val="120000"/>
              </a:lnSpc>
              <a:spcBef>
                <a:spcPct val="0"/>
              </a:spcBef>
              <a:buNone/>
            </a:pPr>
            <a:r>
              <a:rPr lang="zh-CN" altLang="en-US" sz="2800" b="1" dirty="0" smtClean="0">
                <a:solidFill>
                  <a:srgbClr val="0070C0"/>
                </a:solidFill>
                <a:latin typeface="微软雅黑" panose="020B0503020204020204" pitchFamily="34" charset="-122"/>
                <a:ea typeface="微软雅黑" panose="020B0503020204020204" pitchFamily="34" charset="-122"/>
              </a:rPr>
              <a:t>柠檬</a:t>
            </a:r>
            <a:r>
              <a:rPr lang="en-US" altLang="zh-CN" sz="2800" b="1" dirty="0" smtClean="0">
                <a:solidFill>
                  <a:srgbClr val="0070C0"/>
                </a:solidFill>
                <a:latin typeface="微软雅黑" panose="020B0503020204020204" pitchFamily="34" charset="-122"/>
                <a:ea typeface="微软雅黑" panose="020B0503020204020204" pitchFamily="34" charset="-122"/>
              </a:rPr>
              <a:t>/</a:t>
            </a:r>
            <a:r>
              <a:rPr lang="zh-CN" altLang="en-US" sz="2800" b="1" dirty="0" smtClean="0">
                <a:solidFill>
                  <a:srgbClr val="0070C0"/>
                </a:solidFill>
                <a:latin typeface="微软雅黑" panose="020B0503020204020204" pitchFamily="34" charset="-122"/>
                <a:ea typeface="微软雅黑" panose="020B0503020204020204" pitchFamily="34" charset="-122"/>
              </a:rPr>
              <a:t>二手</a:t>
            </a:r>
            <a:r>
              <a:rPr lang="en-US" altLang="zh-CN" sz="2800" b="1" dirty="0" smtClean="0">
                <a:solidFill>
                  <a:srgbClr val="0070C0"/>
                </a:solidFill>
                <a:latin typeface="微软雅黑" panose="020B0503020204020204" pitchFamily="34" charset="-122"/>
                <a:ea typeface="微软雅黑" panose="020B0503020204020204" pitchFamily="34" charset="-122"/>
              </a:rPr>
              <a:t>/</a:t>
            </a:r>
            <a:r>
              <a:rPr lang="zh-CN" altLang="en-US" sz="2800" b="1" dirty="0">
                <a:solidFill>
                  <a:srgbClr val="0070C0"/>
                </a:solidFill>
                <a:latin typeface="微软雅黑" panose="020B0503020204020204" pitchFamily="34" charset="-122"/>
                <a:ea typeface="微软雅黑" panose="020B0503020204020204" pitchFamily="34" charset="-122"/>
              </a:rPr>
              <a:t>次品</a:t>
            </a:r>
            <a:r>
              <a:rPr lang="zh-CN" altLang="en-US" sz="2800" b="1" dirty="0" smtClean="0">
                <a:solidFill>
                  <a:srgbClr val="0070C0"/>
                </a:solidFill>
                <a:latin typeface="微软雅黑" panose="020B0503020204020204" pitchFamily="34" charset="-122"/>
                <a:ea typeface="微软雅黑" panose="020B0503020204020204" pitchFamily="34" charset="-122"/>
              </a:rPr>
              <a:t>市场（逆向选择）：</a:t>
            </a:r>
            <a:r>
              <a:rPr lang="zh-CN" altLang="en-US" sz="2800" b="1" dirty="0">
                <a:solidFill>
                  <a:srgbClr val="0070C0"/>
                </a:solidFill>
                <a:latin typeface="微软雅黑" panose="020B0503020204020204" pitchFamily="34" charset="-122"/>
                <a:ea typeface="微软雅黑" panose="020B0503020204020204" pitchFamily="34" charset="-122"/>
              </a:rPr>
              <a:t>在市场中，产品的卖方对产品的质量拥有比买方更多的信息。好的商品遭受淘汰，而劣等品会逐渐占领市场，从而取代好的</a:t>
            </a:r>
            <a:r>
              <a:rPr lang="zh-CN" altLang="en-US" sz="2800" b="1" dirty="0" smtClean="0">
                <a:solidFill>
                  <a:srgbClr val="0070C0"/>
                </a:solidFill>
                <a:latin typeface="微软雅黑" panose="020B0503020204020204" pitchFamily="34" charset="-122"/>
                <a:ea typeface="微软雅黑" panose="020B0503020204020204" pitchFamily="34" charset="-122"/>
              </a:rPr>
              <a:t>商品。</a:t>
            </a:r>
            <a:endParaRPr lang="en-US" altLang="zh-CN" sz="2800" b="1" dirty="0" smtClean="0">
              <a:solidFill>
                <a:srgbClr val="0070C0"/>
              </a:solidFill>
              <a:latin typeface="微软雅黑" panose="020B0503020204020204" pitchFamily="34" charset="-122"/>
              <a:ea typeface="微软雅黑" panose="020B0503020204020204" pitchFamily="34" charset="-122"/>
            </a:endParaRPr>
          </a:p>
          <a:p>
            <a:pPr eaLnBrk="1" hangingPunct="1">
              <a:lnSpc>
                <a:spcPct val="120000"/>
              </a:lnSpc>
              <a:spcBef>
                <a:spcPct val="0"/>
              </a:spcBef>
            </a:pPr>
            <a:endParaRPr lang="en-US" altLang="zh-CN" sz="2800" kern="0" dirty="0" smtClean="0">
              <a:solidFill>
                <a:srgbClr val="005EA4"/>
              </a:solidFill>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spTree>
    <p:extLst>
      <p:ext uri="{BB962C8B-B14F-4D97-AF65-F5344CB8AC3E}">
        <p14:creationId xmlns:p14="http://schemas.microsoft.com/office/powerpoint/2010/main" val="982960370"/>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29</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a:ln>
                  <a:noFill/>
                </a:ln>
                <a:solidFill>
                  <a:srgbClr val="CC0000"/>
                </a:solidFill>
                <a:effectLst/>
                <a:uLnTx/>
                <a:uFillTx/>
                <a:latin typeface="Arial"/>
                <a:ea typeface="+mj-ea"/>
                <a:cs typeface="+mj-cs"/>
              </a:rPr>
              <a:t>一、道德风险与逆向选择</a:t>
            </a:r>
          </a:p>
        </p:txBody>
      </p:sp>
      <p:sp>
        <p:nvSpPr>
          <p:cNvPr id="4" name="内容占位符 2"/>
          <p:cNvSpPr txBox="1">
            <a:spLocks/>
          </p:cNvSpPr>
          <p:nvPr/>
        </p:nvSpPr>
        <p:spPr>
          <a:xfrm>
            <a:off x="1562517" y="961901"/>
            <a:ext cx="9392528" cy="5051396"/>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2000" b="0" i="0" u="none" strike="noStrike" kern="0" cap="none" spc="0" normalizeH="0" baseline="0" noProof="0" dirty="0" smtClean="0">
              <a:ln>
                <a:noFill/>
              </a:ln>
              <a:solidFill>
                <a:srgbClr val="005EA4"/>
              </a:solidFill>
              <a:effectLst/>
              <a:uLnTx/>
              <a:uFillTx/>
              <a:latin typeface="Arial"/>
              <a:ea typeface="+mn-ea"/>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柠檬</a:t>
            </a:r>
            <a:r>
              <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二手</a:t>
            </a:r>
            <a:r>
              <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次品</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市场（逆向选择）：</a:t>
            </a: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在市场中，产品的卖方对产品的质量拥有比买方更多的信息。好的商品遭受淘汰，而劣等品会逐渐占领市场，从而取代好的</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商品。</a:t>
            </a:r>
            <a:endPar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28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zh-CN" altLang="en-US" sz="2800" b="0" i="0" u="none" strike="noStrike" kern="0" cap="none" spc="0" normalizeH="0" baseline="0" noProof="0" dirty="0" smtClean="0">
                <a:ln>
                  <a:noFill/>
                </a:ln>
                <a:solidFill>
                  <a:srgbClr val="005EA4"/>
                </a:solidFill>
                <a:effectLst/>
                <a:uLnTx/>
                <a:uFillTx/>
                <a:latin typeface="Arial"/>
                <a:ea typeface="+mn-ea"/>
                <a:cs typeface="+mn-cs"/>
              </a:rPr>
              <a:t>乔</a:t>
            </a:r>
            <a:r>
              <a:rPr kumimoji="0" lang="zh-CN" altLang="en-US" sz="2800" b="0" i="0" u="none" strike="noStrike" kern="0" cap="none" spc="0" normalizeH="0" baseline="0" noProof="0" dirty="0">
                <a:ln>
                  <a:noFill/>
                </a:ln>
                <a:solidFill>
                  <a:srgbClr val="005EA4"/>
                </a:solidFill>
                <a:effectLst/>
                <a:uLnTx/>
                <a:uFillTx/>
                <a:latin typeface="Arial"/>
                <a:ea typeface="+mn-ea"/>
                <a:cs typeface="+mn-cs"/>
              </a:rPr>
              <a:t>治</a:t>
            </a:r>
            <a:r>
              <a:rPr kumimoji="0" lang="en-US" altLang="zh-CN" sz="2800" b="0" i="0" u="none" strike="noStrike" kern="0" cap="none" spc="0" normalizeH="0" baseline="0" noProof="0" dirty="0">
                <a:ln>
                  <a:noFill/>
                </a:ln>
                <a:solidFill>
                  <a:srgbClr val="005EA4"/>
                </a:solidFill>
                <a:effectLst/>
                <a:uLnTx/>
                <a:uFillTx/>
                <a:latin typeface="Arial"/>
                <a:ea typeface="+mn-ea"/>
                <a:cs typeface="+mn-cs"/>
              </a:rPr>
              <a:t>·</a:t>
            </a:r>
            <a:r>
              <a:rPr kumimoji="0" lang="zh-CN" altLang="en-US" sz="2800" b="0" i="0" u="none" strike="noStrike" kern="0" cap="none" spc="0" normalizeH="0" baseline="0" noProof="0" dirty="0" smtClean="0">
                <a:ln>
                  <a:noFill/>
                </a:ln>
                <a:solidFill>
                  <a:srgbClr val="005EA4"/>
                </a:solidFill>
                <a:effectLst/>
                <a:uLnTx/>
                <a:uFillTx/>
                <a:latin typeface="Arial"/>
                <a:ea typeface="+mn-ea"/>
                <a:cs typeface="+mn-cs"/>
              </a:rPr>
              <a:t>阿克尔罗夫（</a:t>
            </a:r>
            <a:r>
              <a:rPr kumimoji="0" lang="en-US" altLang="zh-CN" sz="2800" b="0" i="0" u="none" strike="noStrike" kern="0" cap="none" spc="0" normalizeH="0" baseline="0" noProof="0" dirty="0" smtClean="0">
                <a:ln>
                  <a:noFill/>
                </a:ln>
                <a:solidFill>
                  <a:srgbClr val="005EA4"/>
                </a:solidFill>
                <a:effectLst/>
                <a:uLnTx/>
                <a:uFillTx/>
                <a:latin typeface="Arial"/>
                <a:ea typeface="+mn-ea"/>
                <a:cs typeface="+mn-cs"/>
              </a:rPr>
              <a:t>George </a:t>
            </a:r>
            <a:r>
              <a:rPr kumimoji="0" lang="en-US" altLang="zh-CN" sz="2800" b="0" i="0" u="none" strike="noStrike" kern="0" cap="none" spc="0" normalizeH="0" baseline="0" noProof="0" dirty="0" err="1" smtClean="0">
                <a:ln>
                  <a:noFill/>
                </a:ln>
                <a:solidFill>
                  <a:srgbClr val="005EA4"/>
                </a:solidFill>
                <a:effectLst/>
                <a:uLnTx/>
                <a:uFillTx/>
                <a:latin typeface="Arial"/>
                <a:ea typeface="+mn-ea"/>
                <a:cs typeface="+mn-cs"/>
              </a:rPr>
              <a:t>Akerlof</a:t>
            </a:r>
            <a:r>
              <a:rPr kumimoji="0" lang="zh-CN" altLang="en-US" sz="2800" b="0" i="0" u="none" strike="noStrike" kern="0" cap="none" spc="0" normalizeH="0" baseline="0" noProof="0" dirty="0">
                <a:ln>
                  <a:noFill/>
                </a:ln>
                <a:solidFill>
                  <a:srgbClr val="005EA4"/>
                </a:solidFill>
                <a:effectLst/>
                <a:uLnTx/>
                <a:uFillTx/>
                <a:latin typeface="Arial"/>
                <a:ea typeface="+mn-ea"/>
                <a:cs typeface="+mn-cs"/>
              </a:rPr>
              <a:t>）</a:t>
            </a:r>
            <a:r>
              <a:rPr kumimoji="0" lang="zh-CN" altLang="en-US" sz="2800" b="0" i="0" u="none" strike="noStrike" kern="0" cap="none" spc="0" normalizeH="0" baseline="0" noProof="0" dirty="0" smtClean="0">
                <a:ln>
                  <a:noFill/>
                </a:ln>
                <a:solidFill>
                  <a:srgbClr val="005EA4"/>
                </a:solidFill>
                <a:effectLst/>
                <a:uLnTx/>
                <a:uFillTx/>
                <a:latin typeface="Arial"/>
                <a:ea typeface="+mn-ea"/>
                <a:cs typeface="+mn-cs"/>
              </a:rPr>
              <a:t>：</a:t>
            </a:r>
            <a:r>
              <a:rPr kumimoji="0" lang="en-US" altLang="zh-CN" sz="2800" b="0" i="0" u="none" strike="noStrike" kern="0" cap="none" spc="0" normalizeH="0" baseline="0" noProof="0" dirty="0" smtClean="0">
                <a:ln>
                  <a:noFill/>
                </a:ln>
                <a:solidFill>
                  <a:srgbClr val="005EA4"/>
                </a:solidFill>
                <a:effectLst/>
                <a:uLnTx/>
                <a:uFillTx/>
                <a:latin typeface="Arial"/>
                <a:ea typeface="+mn-ea"/>
                <a:cs typeface="+mn-cs"/>
              </a:rPr>
              <a:t>《</a:t>
            </a:r>
            <a:r>
              <a:rPr kumimoji="0" lang="zh-CN" altLang="en-US" sz="2800" b="0" i="0" u="none" strike="noStrike" kern="0" cap="none" spc="0" normalizeH="0" baseline="0" noProof="0" dirty="0">
                <a:ln>
                  <a:noFill/>
                </a:ln>
                <a:solidFill>
                  <a:srgbClr val="005EA4"/>
                </a:solidFill>
                <a:effectLst/>
                <a:uLnTx/>
                <a:uFillTx/>
                <a:latin typeface="Arial"/>
                <a:ea typeface="+mn-ea"/>
                <a:cs typeface="+mn-cs"/>
              </a:rPr>
              <a:t>柠檬市场：质量不确定和市场机制</a:t>
            </a:r>
            <a:r>
              <a:rPr kumimoji="0" lang="en-US" altLang="zh-CN" sz="2800" b="0" i="0" u="none" strike="noStrike" kern="0" cap="none" spc="0" normalizeH="0" baseline="0" noProof="0" dirty="0" smtClean="0">
                <a:ln>
                  <a:noFill/>
                </a:ln>
                <a:solidFill>
                  <a:srgbClr val="005EA4"/>
                </a:solidFill>
                <a:effectLst/>
                <a:uLnTx/>
                <a:uFillTx/>
                <a:latin typeface="Arial"/>
                <a:ea typeface="+mn-ea"/>
                <a:cs typeface="+mn-cs"/>
              </a:rPr>
              <a:t>》</a:t>
            </a:r>
            <a:r>
              <a:rPr kumimoji="0" lang="zh-CN" altLang="en-US" sz="2800" b="0" i="0" u="none" strike="noStrike" kern="0" cap="none" spc="0" normalizeH="0" baseline="0" noProof="0" dirty="0" smtClean="0">
                <a:ln>
                  <a:noFill/>
                </a:ln>
                <a:solidFill>
                  <a:srgbClr val="005EA4"/>
                </a:solidFill>
                <a:effectLst/>
                <a:uLnTx/>
                <a:uFillTx/>
                <a:latin typeface="Arial"/>
                <a:ea typeface="+mn-ea"/>
                <a:cs typeface="+mn-cs"/>
              </a:rPr>
              <a:t>，</a:t>
            </a:r>
            <a:r>
              <a:rPr kumimoji="0" lang="zh-CN" altLang="en-US" sz="2800" b="0" i="0" u="none" strike="noStrike" kern="0" cap="none" spc="0" normalizeH="0" baseline="0" noProof="0" dirty="0">
                <a:ln>
                  <a:noFill/>
                </a:ln>
                <a:solidFill>
                  <a:srgbClr val="005EA4"/>
                </a:solidFill>
                <a:effectLst/>
                <a:uLnTx/>
                <a:uFillTx/>
                <a:latin typeface="Arial"/>
                <a:ea typeface="+mn-ea"/>
                <a:cs typeface="+mn-cs"/>
              </a:rPr>
              <a:t>开创了逆向选择理论的</a:t>
            </a:r>
            <a:r>
              <a:rPr kumimoji="0" lang="zh-CN" altLang="en-US" sz="2800" b="0" i="0" u="none" strike="noStrike" kern="0" cap="none" spc="0" normalizeH="0" baseline="0" noProof="0" dirty="0" smtClean="0">
                <a:ln>
                  <a:noFill/>
                </a:ln>
                <a:solidFill>
                  <a:srgbClr val="005EA4"/>
                </a:solidFill>
                <a:effectLst/>
                <a:uLnTx/>
                <a:uFillTx/>
                <a:latin typeface="Arial"/>
                <a:ea typeface="+mn-ea"/>
                <a:cs typeface="+mn-cs"/>
              </a:rPr>
              <a:t>先河</a:t>
            </a:r>
            <a:r>
              <a:rPr kumimoji="0" lang="zh-CN" altLang="en-US" sz="2800" b="0" i="0" u="none" strike="noStrike" kern="0" cap="none" spc="0" normalizeH="0" baseline="0" noProof="0" dirty="0">
                <a:ln>
                  <a:noFill/>
                </a:ln>
                <a:solidFill>
                  <a:srgbClr val="005EA4"/>
                </a:solidFill>
                <a:effectLst/>
                <a:uLnTx/>
                <a:uFillTx/>
                <a:latin typeface="Arial"/>
                <a:ea typeface="+mn-ea"/>
                <a:cs typeface="+mn-cs"/>
              </a:rPr>
              <a:t>，</a:t>
            </a:r>
            <a:r>
              <a:rPr kumimoji="0" lang="zh-CN" altLang="en-US" sz="2800" b="0" i="0" u="none" strike="noStrike" kern="0" cap="none" spc="0" normalizeH="0" baseline="0" noProof="0" dirty="0" smtClean="0">
                <a:ln>
                  <a:noFill/>
                </a:ln>
                <a:solidFill>
                  <a:srgbClr val="005EA4"/>
                </a:solidFill>
                <a:effectLst/>
                <a:uLnTx/>
                <a:uFillTx/>
                <a:latin typeface="Arial"/>
                <a:ea typeface="+mn-ea"/>
                <a:cs typeface="+mn-cs"/>
              </a:rPr>
              <a:t>摘取</a:t>
            </a:r>
            <a:r>
              <a:rPr kumimoji="0" lang="zh-CN" altLang="en-US" sz="2800" b="0" i="0" u="none" strike="noStrike" kern="0" cap="none" spc="0" normalizeH="0" baseline="0" noProof="0" dirty="0">
                <a:ln>
                  <a:noFill/>
                </a:ln>
                <a:solidFill>
                  <a:srgbClr val="005EA4"/>
                </a:solidFill>
                <a:effectLst/>
                <a:uLnTx/>
                <a:uFillTx/>
                <a:latin typeface="Arial"/>
                <a:ea typeface="+mn-ea"/>
                <a:cs typeface="+mn-cs"/>
              </a:rPr>
              <a:t>了</a:t>
            </a:r>
            <a:r>
              <a:rPr kumimoji="0" lang="en-US" altLang="zh-CN" sz="2800" b="0" i="0" u="none" strike="noStrike" kern="0" cap="none" spc="0" normalizeH="0" baseline="0" noProof="0" dirty="0">
                <a:ln>
                  <a:noFill/>
                </a:ln>
                <a:solidFill>
                  <a:srgbClr val="005EA4"/>
                </a:solidFill>
                <a:effectLst/>
                <a:uLnTx/>
                <a:uFillTx/>
                <a:latin typeface="Arial"/>
                <a:ea typeface="+mn-ea"/>
                <a:cs typeface="+mn-cs"/>
              </a:rPr>
              <a:t>2001</a:t>
            </a:r>
            <a:r>
              <a:rPr kumimoji="0" lang="zh-CN" altLang="en-US" sz="2800" b="0" i="0" u="none" strike="noStrike" kern="0" cap="none" spc="0" normalizeH="0" baseline="0" noProof="0" dirty="0">
                <a:ln>
                  <a:noFill/>
                </a:ln>
                <a:solidFill>
                  <a:srgbClr val="005EA4"/>
                </a:solidFill>
                <a:effectLst/>
                <a:uLnTx/>
                <a:uFillTx/>
                <a:latin typeface="Arial"/>
                <a:ea typeface="+mn-ea"/>
                <a:cs typeface="+mn-cs"/>
              </a:rPr>
              <a:t>年的诺贝尔经济学奖，并与其他两位经济学家一起奠定了“非对称信息学”的</a:t>
            </a:r>
            <a:r>
              <a:rPr kumimoji="0" lang="zh-CN" altLang="en-US" sz="2800" b="0" i="0" u="none" strike="noStrike" kern="0" cap="none" spc="0" normalizeH="0" baseline="0" noProof="0" dirty="0" smtClean="0">
                <a:ln>
                  <a:noFill/>
                </a:ln>
                <a:solidFill>
                  <a:srgbClr val="005EA4"/>
                </a:solidFill>
                <a:effectLst/>
                <a:uLnTx/>
                <a:uFillTx/>
                <a:latin typeface="Arial"/>
                <a:ea typeface="+mn-ea"/>
                <a:cs typeface="+mn-cs"/>
              </a:rPr>
              <a:t>基础。</a:t>
            </a: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spTree>
    <p:extLst>
      <p:ext uri="{BB962C8B-B14F-4D97-AF65-F5344CB8AC3E}">
        <p14:creationId xmlns:p14="http://schemas.microsoft.com/office/powerpoint/2010/main" val="54993029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2611438" y="101601"/>
            <a:ext cx="8094662" cy="860425"/>
          </a:xfrm>
        </p:spPr>
        <p:txBody>
          <a:bodyPr vert="horz" wrap="square" lIns="91440" tIns="45720" rIns="91440" bIns="45720" anchor="t"/>
          <a:lstStyle/>
          <a:p>
            <a:pPr eaLnBrk="1" hangingPunct="1"/>
            <a:r>
              <a:rPr lang="zh-CN" altLang="en-US" b="1" dirty="0" smtClean="0">
                <a:ea typeface="宋体" panose="02010600030101010101" pitchFamily="2" charset="-122"/>
              </a:rPr>
              <a:t>导言</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8185785" y="1025525"/>
            <a:ext cx="2204720" cy="5422900"/>
          </a:xfrm>
        </p:spPr>
        <p:txBody>
          <a:bodyPr vert="horz" wrap="square" lIns="91440" tIns="45720" rIns="91440" bIns="45720" anchor="t"/>
          <a:lstStyle/>
          <a:p>
            <a:pPr marL="0" indent="0" eaLnBrk="1" hangingPunct="1">
              <a:buNone/>
            </a:pPr>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marL="0" indent="0" eaLnBrk="1" hangingPunct="1">
              <a:buNone/>
            </a:pPr>
            <a:endParaRPr lang="en-US" altLang="zh-CN" sz="2400" dirty="0">
              <a:ea typeface="宋体" panose="02010600030101010101" pitchFamily="2" charset="-122"/>
            </a:endParaRPr>
          </a:p>
        </p:txBody>
      </p:sp>
      <p:sp>
        <p:nvSpPr>
          <p:cNvPr id="24580" name="Slide Number Placeholder 1"/>
          <p:cNvSpPr txBox="1">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1200" b="0" i="0" u="none" strike="noStrike" kern="1200" cap="none" spc="0" normalizeH="0" baseline="0" noProof="0" dirty="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3</a:t>
            </a:fld>
            <a:endParaRPr kumimoji="0" lang="en-US" altLang="zh-CN" sz="1200" b="0" i="0" u="none" strike="noStrike" kern="1200" cap="none" spc="0" normalizeH="0" baseline="0" noProof="0" dirty="0">
              <a:ln>
                <a:noFill/>
              </a:ln>
              <a:solidFill>
                <a:srgbClr val="002060"/>
              </a:solidFill>
              <a:effectLst/>
              <a:uLnTx/>
              <a:uFillTx/>
              <a:latin typeface="Arial"/>
              <a:ea typeface="宋体" panose="02010600030101010101" pitchFamily="2" charset="-122"/>
              <a:cs typeface="+mn-cs"/>
            </a:endParaRPr>
          </a:p>
        </p:txBody>
      </p:sp>
      <p:sp>
        <p:nvSpPr>
          <p:cNvPr id="7" name="矩形 6"/>
          <p:cNvSpPr/>
          <p:nvPr/>
        </p:nvSpPr>
        <p:spPr>
          <a:xfrm>
            <a:off x="1519238"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3400" b="0" i="0" u="none" strike="noStrike" kern="1200" cap="none" spc="0" normalizeH="0" baseline="0" noProof="0" dirty="0">
              <a:ln>
                <a:noFill/>
              </a:ln>
              <a:solidFill>
                <a:srgbClr val="C00000"/>
              </a:solidFill>
              <a:effectLst/>
              <a:uLnTx/>
              <a:uFillTx/>
              <a:latin typeface="Arial"/>
              <a:ea typeface="+mn-ea"/>
              <a:cs typeface="+mn-cs"/>
            </a:endParaRPr>
          </a:p>
        </p:txBody>
      </p:sp>
      <p:sp>
        <p:nvSpPr>
          <p:cNvPr id="8" name="内容占位符 2"/>
          <p:cNvSpPr txBox="1">
            <a:spLocks/>
          </p:cNvSpPr>
          <p:nvPr/>
        </p:nvSpPr>
        <p:spPr>
          <a:xfrm>
            <a:off x="1633538" y="1331649"/>
            <a:ext cx="9392528" cy="4772289"/>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3200" b="0" i="0" u="none" strike="noStrike" kern="0" cap="none" spc="0" normalizeH="0" baseline="0" noProof="0" dirty="0" smtClean="0">
              <a:ln>
                <a:noFill/>
              </a:ln>
              <a:solidFill>
                <a:srgbClr val="005EA4"/>
              </a:solidFill>
              <a:effectLst/>
              <a:uLnTx/>
              <a:uFillTx/>
              <a:latin typeface="Arial"/>
              <a:ea typeface="+mn-ea"/>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什么</a:t>
            </a: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叫不对称信息？生活中的不对称信息有哪些</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a:t>
            </a:r>
            <a:endPar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2800" b="0" i="0" u="none" strike="noStrike" kern="0" cap="none" spc="0" normalizeH="0" baseline="0" noProof="0" dirty="0" smtClean="0">
              <a:ln>
                <a:noFill/>
              </a:ln>
              <a:solidFill>
                <a:srgbClr val="005EA4"/>
              </a:solidFill>
              <a:effectLst/>
              <a:uLnTx/>
              <a:uFillTx/>
              <a:latin typeface="Arial"/>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zh-CN" altLang="en-US" sz="28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不对称</a:t>
            </a: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信息：</a:t>
            </a: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“我知道一些你不知道的事”，人们在获得（掌握）相关知识（信息）上的差别。</a:t>
            </a:r>
            <a:endParaRPr kumimoji="0" lang="en-US" altLang="zh-CN"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spTree>
    <p:extLst>
      <p:ext uri="{BB962C8B-B14F-4D97-AF65-F5344CB8AC3E}">
        <p14:creationId xmlns:p14="http://schemas.microsoft.com/office/powerpoint/2010/main" val="4206970004"/>
      </p:ext>
    </p:extLst>
  </p:cSld>
  <p:clrMapOvr>
    <a:masterClrMapping/>
  </p:clrMapOvr>
  <p:transition>
    <p:cover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30</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a:ln>
                  <a:noFill/>
                </a:ln>
                <a:solidFill>
                  <a:srgbClr val="CC0000"/>
                </a:solidFill>
                <a:effectLst/>
                <a:uLnTx/>
                <a:uFillTx/>
                <a:latin typeface="Arial"/>
                <a:ea typeface="+mj-ea"/>
                <a:cs typeface="+mj-cs"/>
              </a:rPr>
              <a:t>一、道德风险与逆向选择</a:t>
            </a:r>
          </a:p>
        </p:txBody>
      </p:sp>
      <p:sp>
        <p:nvSpPr>
          <p:cNvPr id="4" name="内容占位符 2"/>
          <p:cNvSpPr txBox="1">
            <a:spLocks/>
          </p:cNvSpPr>
          <p:nvPr/>
        </p:nvSpPr>
        <p:spPr>
          <a:xfrm>
            <a:off x="1562517" y="961901"/>
            <a:ext cx="9392528" cy="5051396"/>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20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2756"/>
            <a:ext cx="8173243" cy="5176164"/>
          </a:xfrm>
          <a:prstGeom prst="rect">
            <a:avLst/>
          </a:prstGeom>
        </p:spPr>
      </p:pic>
    </p:spTree>
    <p:extLst>
      <p:ext uri="{BB962C8B-B14F-4D97-AF65-F5344CB8AC3E}">
        <p14:creationId xmlns:p14="http://schemas.microsoft.com/office/powerpoint/2010/main" val="3351218017"/>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31</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a:ln>
                  <a:noFill/>
                </a:ln>
                <a:solidFill>
                  <a:srgbClr val="CC0000"/>
                </a:solidFill>
                <a:effectLst/>
                <a:uLnTx/>
                <a:uFillTx/>
                <a:latin typeface="Arial"/>
                <a:ea typeface="+mj-ea"/>
                <a:cs typeface="+mj-cs"/>
              </a:rPr>
              <a:t>一、道德风险与逆向选择</a:t>
            </a:r>
          </a:p>
        </p:txBody>
      </p:sp>
      <p:sp>
        <p:nvSpPr>
          <p:cNvPr id="4" name="内容占位符 2"/>
          <p:cNvSpPr txBox="1">
            <a:spLocks/>
          </p:cNvSpPr>
          <p:nvPr/>
        </p:nvSpPr>
        <p:spPr>
          <a:xfrm>
            <a:off x="1562517" y="961901"/>
            <a:ext cx="9392528" cy="5051396"/>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20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2756"/>
            <a:ext cx="8173243" cy="5176164"/>
          </a:xfrm>
          <a:prstGeom prst="rect">
            <a:avLst/>
          </a:prstGeom>
        </p:spPr>
      </p:pic>
      <p:sp>
        <p:nvSpPr>
          <p:cNvPr id="7" name="文本框 6"/>
          <p:cNvSpPr txBox="1"/>
          <p:nvPr/>
        </p:nvSpPr>
        <p:spPr>
          <a:xfrm>
            <a:off x="8173243" y="1579384"/>
            <a:ext cx="4025108" cy="29546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srgbClr val="000000"/>
                </a:solidFill>
                <a:effectLst/>
                <a:uLnTx/>
                <a:uFillTx/>
                <a:latin typeface="Arial"/>
                <a:ea typeface="+mn-ea"/>
                <a:cs typeface="+mn-cs"/>
              </a:rPr>
              <a:t>二手车市场：</a:t>
            </a:r>
            <a:endParaRPr kumimoji="0" lang="en-US" altLang="zh-CN" sz="2800" b="0" i="0" u="none" strike="noStrike" kern="1200" cap="none" spc="0" normalizeH="0" baseline="0" noProof="0" dirty="0" smtClean="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smtClean="0">
                <a:ln>
                  <a:noFill/>
                </a:ln>
                <a:solidFill>
                  <a:srgbClr val="000000"/>
                </a:solidFill>
                <a:effectLst/>
                <a:uLnTx/>
                <a:uFillTx/>
                <a:latin typeface="Arial"/>
                <a:ea typeface="+mn-ea"/>
                <a:cs typeface="+mn-cs"/>
              </a:rPr>
              <a:t>DH</a:t>
            </a:r>
            <a:r>
              <a:rPr kumimoji="0" lang="zh-CN" altLang="en-US" sz="2800" b="0" i="0" u="none" strike="noStrike" kern="1200" cap="none" spc="0" normalizeH="0" baseline="0" noProof="0" dirty="0" smtClean="0">
                <a:ln>
                  <a:noFill/>
                </a:ln>
                <a:solidFill>
                  <a:srgbClr val="000000"/>
                </a:solidFill>
                <a:effectLst/>
                <a:uLnTx/>
                <a:uFillTx/>
                <a:latin typeface="Arial"/>
                <a:ea typeface="+mn-ea"/>
                <a:cs typeface="+mn-cs"/>
              </a:rPr>
              <a:t>高质量二手车需求</a:t>
            </a:r>
            <a:endParaRPr kumimoji="0" lang="en-US" altLang="zh-CN" sz="2800" b="0" i="0" u="none" strike="noStrike" kern="1200" cap="none" spc="0" normalizeH="0" baseline="0" noProof="0" dirty="0" smtClean="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smtClean="0">
                <a:ln>
                  <a:noFill/>
                </a:ln>
                <a:solidFill>
                  <a:srgbClr val="000000"/>
                </a:solidFill>
                <a:effectLst/>
                <a:uLnTx/>
                <a:uFillTx/>
                <a:latin typeface="Arial"/>
                <a:ea typeface="+mn-ea"/>
                <a:cs typeface="+mn-cs"/>
              </a:rPr>
              <a:t>DL</a:t>
            </a:r>
            <a:r>
              <a:rPr kumimoji="0" lang="zh-CN" altLang="en-US" sz="2800" b="0" i="0" u="none" strike="noStrike" kern="1200" cap="none" spc="0" normalizeH="0" baseline="0" noProof="0" dirty="0" smtClean="0">
                <a:ln>
                  <a:noFill/>
                </a:ln>
                <a:solidFill>
                  <a:srgbClr val="000000"/>
                </a:solidFill>
                <a:effectLst/>
                <a:uLnTx/>
                <a:uFillTx/>
                <a:latin typeface="Arial"/>
                <a:ea typeface="+mn-ea"/>
                <a:cs typeface="+mn-cs"/>
              </a:rPr>
              <a:t>低质量二手车需求</a:t>
            </a:r>
            <a:endParaRPr kumimoji="0" lang="en-US" altLang="zh-CN" sz="2800" b="0" i="0" u="none" strike="noStrike" kern="1200" cap="none" spc="0" normalizeH="0" baseline="0" noProof="0" dirty="0" smtClean="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smtClean="0">
                <a:ln>
                  <a:noFill/>
                </a:ln>
                <a:solidFill>
                  <a:srgbClr val="000000"/>
                </a:solidFill>
                <a:effectLst/>
                <a:uLnTx/>
                <a:uFillTx/>
                <a:latin typeface="Arial"/>
                <a:ea typeface="+mn-ea"/>
                <a:cs typeface="+mn-cs"/>
              </a:rPr>
              <a:t>SH</a:t>
            </a:r>
            <a:r>
              <a:rPr kumimoji="0" lang="zh-CN" altLang="en-US" sz="2800" b="0" i="0" u="none" strike="noStrike" kern="1200" cap="none" spc="0" normalizeH="0" baseline="0" noProof="0" dirty="0" smtClean="0">
                <a:ln>
                  <a:noFill/>
                </a:ln>
                <a:solidFill>
                  <a:srgbClr val="000000"/>
                </a:solidFill>
                <a:effectLst/>
                <a:uLnTx/>
                <a:uFillTx/>
                <a:latin typeface="Arial"/>
                <a:ea typeface="+mn-ea"/>
                <a:cs typeface="+mn-cs"/>
              </a:rPr>
              <a:t>高质量二手车供给</a:t>
            </a:r>
            <a:endParaRPr kumimoji="0" lang="en-US" altLang="zh-CN" sz="2800" b="0" i="0" u="none" strike="noStrike" kern="1200" cap="none" spc="0" normalizeH="0" baseline="0" noProof="0" dirty="0" smtClean="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smtClean="0">
                <a:ln>
                  <a:noFill/>
                </a:ln>
                <a:solidFill>
                  <a:srgbClr val="000000"/>
                </a:solidFill>
                <a:effectLst/>
                <a:uLnTx/>
                <a:uFillTx/>
                <a:latin typeface="Arial"/>
                <a:ea typeface="+mn-ea"/>
                <a:cs typeface="+mn-cs"/>
              </a:rPr>
              <a:t>SL</a:t>
            </a:r>
            <a:r>
              <a:rPr kumimoji="0" lang="zh-CN" altLang="en-US" sz="2800" b="0" i="0" u="none" strike="noStrike" kern="1200" cap="none" spc="0" normalizeH="0" baseline="0" noProof="0" dirty="0" smtClean="0">
                <a:ln>
                  <a:noFill/>
                </a:ln>
                <a:solidFill>
                  <a:srgbClr val="000000"/>
                </a:solidFill>
                <a:effectLst/>
                <a:uLnTx/>
                <a:uFillTx/>
                <a:latin typeface="Arial"/>
                <a:ea typeface="+mn-ea"/>
                <a:cs typeface="+mn-cs"/>
              </a:rPr>
              <a:t>低质量二手车供给</a:t>
            </a:r>
            <a:endParaRPr kumimoji="0" lang="en-US" altLang="zh-CN" sz="2800" b="0" i="0" u="none" strike="noStrike" kern="1200" cap="none" spc="0" normalizeH="0" baseline="0" noProof="0" dirty="0" smtClean="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0" normalizeH="0" baseline="0" noProof="0" dirty="0" smtClean="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751613264"/>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32</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a:ln>
                  <a:noFill/>
                </a:ln>
                <a:solidFill>
                  <a:srgbClr val="CC0000"/>
                </a:solidFill>
                <a:effectLst/>
                <a:uLnTx/>
                <a:uFillTx/>
                <a:latin typeface="Arial"/>
                <a:ea typeface="+mj-ea"/>
                <a:cs typeface="+mj-cs"/>
              </a:rPr>
              <a:t>一、道德风险与逆向选择</a:t>
            </a:r>
          </a:p>
        </p:txBody>
      </p:sp>
      <p:sp>
        <p:nvSpPr>
          <p:cNvPr id="4" name="内容占位符 2"/>
          <p:cNvSpPr txBox="1">
            <a:spLocks/>
          </p:cNvSpPr>
          <p:nvPr/>
        </p:nvSpPr>
        <p:spPr>
          <a:xfrm>
            <a:off x="1562517" y="961901"/>
            <a:ext cx="9392528" cy="5051396"/>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20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2756"/>
            <a:ext cx="8173243" cy="5176164"/>
          </a:xfrm>
          <a:prstGeom prst="rect">
            <a:avLst/>
          </a:prstGeom>
        </p:spPr>
      </p:pic>
      <p:sp>
        <p:nvSpPr>
          <p:cNvPr id="7" name="文本框 6"/>
          <p:cNvSpPr txBox="1"/>
          <p:nvPr/>
        </p:nvSpPr>
        <p:spPr>
          <a:xfrm>
            <a:off x="8173243" y="1579384"/>
            <a:ext cx="4025108" cy="424731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srgbClr val="000000"/>
                </a:solidFill>
                <a:effectLst/>
                <a:uLnTx/>
                <a:uFillTx/>
                <a:latin typeface="Arial"/>
                <a:ea typeface="+mn-ea"/>
                <a:cs typeface="+mn-cs"/>
              </a:rPr>
              <a:t>二手车市场：</a:t>
            </a:r>
            <a:endParaRPr kumimoji="0" lang="en-US" altLang="zh-CN" sz="2800" b="0" i="0" u="none" strike="noStrike" kern="1200" cap="none" spc="0" normalizeH="0" baseline="0" noProof="0" dirty="0" smtClean="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smtClean="0">
                <a:ln>
                  <a:noFill/>
                </a:ln>
                <a:solidFill>
                  <a:srgbClr val="000000"/>
                </a:solidFill>
                <a:effectLst/>
                <a:uLnTx/>
                <a:uFillTx/>
                <a:latin typeface="Arial"/>
                <a:ea typeface="+mn-ea"/>
                <a:cs typeface="+mn-cs"/>
              </a:rPr>
              <a:t>DH</a:t>
            </a:r>
            <a:r>
              <a:rPr kumimoji="0" lang="zh-CN" altLang="en-US" sz="2800" b="0" i="0" u="none" strike="noStrike" kern="1200" cap="none" spc="0" normalizeH="0" baseline="0" noProof="0" dirty="0" smtClean="0">
                <a:ln>
                  <a:noFill/>
                </a:ln>
                <a:solidFill>
                  <a:srgbClr val="000000"/>
                </a:solidFill>
                <a:effectLst/>
                <a:uLnTx/>
                <a:uFillTx/>
                <a:latin typeface="Arial"/>
                <a:ea typeface="+mn-ea"/>
                <a:cs typeface="+mn-cs"/>
              </a:rPr>
              <a:t>高质量二手车需求</a:t>
            </a:r>
            <a:endParaRPr kumimoji="0" lang="en-US" altLang="zh-CN" sz="2800" b="0" i="0" u="none" strike="noStrike" kern="1200" cap="none" spc="0" normalizeH="0" baseline="0" noProof="0" dirty="0" smtClean="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smtClean="0">
                <a:ln>
                  <a:noFill/>
                </a:ln>
                <a:solidFill>
                  <a:srgbClr val="000000"/>
                </a:solidFill>
                <a:effectLst/>
                <a:uLnTx/>
                <a:uFillTx/>
                <a:latin typeface="Arial"/>
                <a:ea typeface="+mn-ea"/>
                <a:cs typeface="+mn-cs"/>
              </a:rPr>
              <a:t>DL</a:t>
            </a:r>
            <a:r>
              <a:rPr kumimoji="0" lang="zh-CN" altLang="en-US" sz="2800" b="0" i="0" u="none" strike="noStrike" kern="1200" cap="none" spc="0" normalizeH="0" baseline="0" noProof="0" dirty="0" smtClean="0">
                <a:ln>
                  <a:noFill/>
                </a:ln>
                <a:solidFill>
                  <a:srgbClr val="000000"/>
                </a:solidFill>
                <a:effectLst/>
                <a:uLnTx/>
                <a:uFillTx/>
                <a:latin typeface="Arial"/>
                <a:ea typeface="+mn-ea"/>
                <a:cs typeface="+mn-cs"/>
              </a:rPr>
              <a:t>低质量二手车需求</a:t>
            </a:r>
            <a:endParaRPr kumimoji="0" lang="en-US" altLang="zh-CN" sz="2800" b="0" i="0" u="none" strike="noStrike" kern="1200" cap="none" spc="0" normalizeH="0" baseline="0" noProof="0" dirty="0" smtClean="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smtClean="0">
                <a:ln>
                  <a:noFill/>
                </a:ln>
                <a:solidFill>
                  <a:srgbClr val="000000"/>
                </a:solidFill>
                <a:effectLst/>
                <a:uLnTx/>
                <a:uFillTx/>
                <a:latin typeface="Arial"/>
                <a:ea typeface="+mn-ea"/>
                <a:cs typeface="+mn-cs"/>
              </a:rPr>
              <a:t>SH</a:t>
            </a:r>
            <a:r>
              <a:rPr kumimoji="0" lang="zh-CN" altLang="en-US" sz="2800" b="0" i="0" u="none" strike="noStrike" kern="1200" cap="none" spc="0" normalizeH="0" baseline="0" noProof="0" dirty="0" smtClean="0">
                <a:ln>
                  <a:noFill/>
                </a:ln>
                <a:solidFill>
                  <a:srgbClr val="000000"/>
                </a:solidFill>
                <a:effectLst/>
                <a:uLnTx/>
                <a:uFillTx/>
                <a:latin typeface="Arial"/>
                <a:ea typeface="+mn-ea"/>
                <a:cs typeface="+mn-cs"/>
              </a:rPr>
              <a:t>高质量二手车供给</a:t>
            </a:r>
            <a:endParaRPr kumimoji="0" lang="en-US" altLang="zh-CN" sz="2800" b="0" i="0" u="none" strike="noStrike" kern="1200" cap="none" spc="0" normalizeH="0" baseline="0" noProof="0" dirty="0" smtClean="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smtClean="0">
                <a:ln>
                  <a:noFill/>
                </a:ln>
                <a:solidFill>
                  <a:srgbClr val="000000"/>
                </a:solidFill>
                <a:effectLst/>
                <a:uLnTx/>
                <a:uFillTx/>
                <a:latin typeface="Arial"/>
                <a:ea typeface="+mn-ea"/>
                <a:cs typeface="+mn-cs"/>
              </a:rPr>
              <a:t>SL</a:t>
            </a:r>
            <a:r>
              <a:rPr kumimoji="0" lang="zh-CN" altLang="en-US" sz="2800" b="0" i="0" u="none" strike="noStrike" kern="1200" cap="none" spc="0" normalizeH="0" baseline="0" noProof="0" dirty="0" smtClean="0">
                <a:ln>
                  <a:noFill/>
                </a:ln>
                <a:solidFill>
                  <a:srgbClr val="000000"/>
                </a:solidFill>
                <a:effectLst/>
                <a:uLnTx/>
                <a:uFillTx/>
                <a:latin typeface="Arial"/>
                <a:ea typeface="+mn-ea"/>
                <a:cs typeface="+mn-cs"/>
              </a:rPr>
              <a:t>低质量二手车供给</a:t>
            </a:r>
            <a:endParaRPr kumimoji="0" lang="en-US" altLang="zh-CN" sz="2800" b="0" i="0" u="none" strike="noStrike" kern="1200" cap="none" spc="0" normalizeH="0" baseline="0" noProof="0" dirty="0" smtClean="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800" b="0" i="0" u="none" strike="noStrike" kern="1200" cap="none" spc="0" normalizeH="0" baseline="0" noProof="0" dirty="0" smtClean="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srgbClr val="FF0000"/>
                </a:solidFill>
                <a:effectLst/>
                <a:uLnTx/>
                <a:uFillTx/>
                <a:latin typeface="Arial"/>
                <a:ea typeface="+mn-ea"/>
                <a:cs typeface="+mn-cs"/>
              </a:rPr>
              <a:t>任意给定价格，</a:t>
            </a:r>
            <a:r>
              <a:rPr kumimoji="0" lang="en-US" altLang="zh-CN" sz="2800" b="0" i="0" u="none" strike="noStrike" kern="1200" cap="none" spc="0" normalizeH="0" baseline="0" noProof="0" dirty="0" smtClean="0">
                <a:ln>
                  <a:noFill/>
                </a:ln>
                <a:solidFill>
                  <a:srgbClr val="FF0000"/>
                </a:solidFill>
                <a:effectLst/>
                <a:uLnTx/>
                <a:uFillTx/>
                <a:latin typeface="Arial"/>
                <a:ea typeface="+mn-ea"/>
                <a:cs typeface="+mn-cs"/>
              </a:rPr>
              <a:t>SH</a:t>
            </a:r>
            <a:r>
              <a:rPr kumimoji="0" lang="zh-CN" altLang="en-US" sz="2800" b="0" i="0" u="none" strike="noStrike" kern="1200" cap="none" spc="0" normalizeH="0" baseline="0" noProof="0" dirty="0" smtClean="0">
                <a:ln>
                  <a:noFill/>
                </a:ln>
                <a:solidFill>
                  <a:srgbClr val="FF0000"/>
                </a:solidFill>
                <a:effectLst/>
                <a:uLnTx/>
                <a:uFillTx/>
                <a:latin typeface="Arial"/>
                <a:ea typeface="+mn-ea"/>
                <a:cs typeface="+mn-cs"/>
              </a:rPr>
              <a:t>会在</a:t>
            </a:r>
            <a:r>
              <a:rPr kumimoji="0" lang="en-US" altLang="zh-CN" sz="2800" b="0" i="0" u="none" strike="noStrike" kern="1200" cap="none" spc="0" normalizeH="0" baseline="0" noProof="0" dirty="0" smtClean="0">
                <a:ln>
                  <a:noFill/>
                </a:ln>
                <a:solidFill>
                  <a:srgbClr val="FF0000"/>
                </a:solidFill>
                <a:effectLst/>
                <a:uLnTx/>
                <a:uFillTx/>
                <a:latin typeface="Arial"/>
                <a:ea typeface="+mn-ea"/>
                <a:cs typeface="+mn-cs"/>
              </a:rPr>
              <a:t>SL</a:t>
            </a:r>
            <a:r>
              <a:rPr kumimoji="0" lang="zh-CN" altLang="en-US" sz="2800" b="0" i="0" u="none" strike="noStrike" kern="1200" cap="none" spc="0" normalizeH="0" baseline="0" noProof="0" dirty="0" smtClean="0">
                <a:ln>
                  <a:noFill/>
                </a:ln>
                <a:solidFill>
                  <a:srgbClr val="FF0000"/>
                </a:solidFill>
                <a:effectLst/>
                <a:uLnTx/>
                <a:uFillTx/>
                <a:latin typeface="Arial"/>
                <a:ea typeface="+mn-ea"/>
                <a:cs typeface="+mn-cs"/>
              </a:rPr>
              <a:t>的左侧，</a:t>
            </a:r>
            <a:r>
              <a:rPr kumimoji="0" lang="en-US" altLang="zh-CN" sz="2800" b="0" i="0" u="none" strike="noStrike" kern="1200" cap="none" spc="0" normalizeH="0" baseline="0" noProof="0" dirty="0" smtClean="0">
                <a:ln>
                  <a:noFill/>
                </a:ln>
                <a:solidFill>
                  <a:srgbClr val="FF0000"/>
                </a:solidFill>
                <a:effectLst/>
                <a:uLnTx/>
                <a:uFillTx/>
                <a:latin typeface="Arial"/>
                <a:ea typeface="+mn-ea"/>
                <a:cs typeface="+mn-cs"/>
              </a:rPr>
              <a:t>DH</a:t>
            </a:r>
            <a:r>
              <a:rPr kumimoji="0" lang="zh-CN" altLang="en-US" sz="2800" b="0" i="0" u="none" strike="noStrike" kern="1200" cap="none" spc="0" normalizeH="0" baseline="0" noProof="0" dirty="0" smtClean="0">
                <a:ln>
                  <a:noFill/>
                </a:ln>
                <a:solidFill>
                  <a:srgbClr val="FF0000"/>
                </a:solidFill>
                <a:effectLst/>
                <a:uLnTx/>
                <a:uFillTx/>
                <a:latin typeface="Arial"/>
                <a:ea typeface="+mn-ea"/>
                <a:cs typeface="+mn-cs"/>
              </a:rPr>
              <a:t>会在</a:t>
            </a:r>
            <a:r>
              <a:rPr kumimoji="0" lang="en-US" altLang="zh-CN" sz="2800" b="0" i="0" u="none" strike="noStrike" kern="1200" cap="none" spc="0" normalizeH="0" baseline="0" noProof="0" dirty="0" smtClean="0">
                <a:ln>
                  <a:noFill/>
                </a:ln>
                <a:solidFill>
                  <a:srgbClr val="FF0000"/>
                </a:solidFill>
                <a:effectLst/>
                <a:uLnTx/>
                <a:uFillTx/>
                <a:latin typeface="Arial"/>
                <a:ea typeface="+mn-ea"/>
                <a:cs typeface="+mn-cs"/>
              </a:rPr>
              <a:t>DL</a:t>
            </a:r>
            <a:r>
              <a:rPr kumimoji="0" lang="zh-CN" altLang="en-US" sz="2800" b="0" i="0" u="none" strike="noStrike" kern="1200" cap="none" spc="0" normalizeH="0" baseline="0" noProof="0" dirty="0" smtClean="0">
                <a:ln>
                  <a:noFill/>
                </a:ln>
                <a:solidFill>
                  <a:srgbClr val="FF0000"/>
                </a:solidFill>
                <a:effectLst/>
                <a:uLnTx/>
                <a:uFillTx/>
                <a:latin typeface="Arial"/>
                <a:ea typeface="+mn-ea"/>
                <a:cs typeface="+mn-cs"/>
              </a:rPr>
              <a:t>的右侧，原因？</a:t>
            </a:r>
            <a:endParaRPr kumimoji="0" lang="en-US" altLang="zh-CN" sz="2800" b="0" i="0" u="none" strike="noStrike" kern="1200" cap="none" spc="0" normalizeH="0" baseline="0" noProof="0" dirty="0" smtClean="0">
              <a:ln>
                <a:noFill/>
              </a:ln>
              <a:solidFill>
                <a:srgbClr val="FF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774690838"/>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33</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a:ln>
                  <a:noFill/>
                </a:ln>
                <a:solidFill>
                  <a:srgbClr val="CC0000"/>
                </a:solidFill>
                <a:effectLst/>
                <a:uLnTx/>
                <a:uFillTx/>
                <a:latin typeface="Arial"/>
                <a:ea typeface="+mj-ea"/>
                <a:cs typeface="+mj-cs"/>
              </a:rPr>
              <a:t>一、道德风险与逆向选择</a:t>
            </a:r>
          </a:p>
        </p:txBody>
      </p:sp>
      <p:sp>
        <p:nvSpPr>
          <p:cNvPr id="4" name="内容占位符 2"/>
          <p:cNvSpPr txBox="1">
            <a:spLocks/>
          </p:cNvSpPr>
          <p:nvPr/>
        </p:nvSpPr>
        <p:spPr>
          <a:xfrm>
            <a:off x="1562517" y="961901"/>
            <a:ext cx="9392528" cy="5051396"/>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20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2391"/>
            <a:ext cx="7721626" cy="4770906"/>
          </a:xfrm>
          <a:prstGeom prst="rect">
            <a:avLst/>
          </a:prstGeom>
        </p:spPr>
      </p:pic>
      <p:sp>
        <p:nvSpPr>
          <p:cNvPr id="7" name="文本框 6"/>
          <p:cNvSpPr txBox="1"/>
          <p:nvPr/>
        </p:nvSpPr>
        <p:spPr>
          <a:xfrm>
            <a:off x="7812157" y="961901"/>
            <a:ext cx="4314740" cy="38164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srgbClr val="000000"/>
                </a:solidFill>
                <a:effectLst/>
                <a:uLnTx/>
                <a:uFillTx/>
                <a:latin typeface="Arial"/>
                <a:ea typeface="+mn-ea"/>
                <a:cs typeface="+mn-cs"/>
              </a:rPr>
              <a:t>二手车市场：</a:t>
            </a:r>
            <a:endParaRPr kumimoji="0" lang="en-US" altLang="zh-CN" sz="2800" b="0" i="0" u="none" strike="noStrike" kern="1200" cap="none" spc="0" normalizeH="0" baseline="0" noProof="0" dirty="0" smtClean="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smtClean="0">
                <a:ln>
                  <a:noFill/>
                </a:ln>
                <a:solidFill>
                  <a:srgbClr val="000000"/>
                </a:solidFill>
                <a:effectLst/>
                <a:uLnTx/>
                <a:uFillTx/>
                <a:latin typeface="Arial"/>
                <a:ea typeface="+mn-ea"/>
                <a:cs typeface="+mn-cs"/>
              </a:rPr>
              <a:t>DH</a:t>
            </a:r>
            <a:r>
              <a:rPr kumimoji="0" lang="zh-CN" altLang="en-US" sz="2800" b="0" i="0" u="none" strike="noStrike" kern="1200" cap="none" spc="0" normalizeH="0" baseline="0" noProof="0" dirty="0" smtClean="0">
                <a:ln>
                  <a:noFill/>
                </a:ln>
                <a:solidFill>
                  <a:srgbClr val="000000"/>
                </a:solidFill>
                <a:effectLst/>
                <a:uLnTx/>
                <a:uFillTx/>
                <a:latin typeface="Arial"/>
                <a:ea typeface="+mn-ea"/>
                <a:cs typeface="+mn-cs"/>
              </a:rPr>
              <a:t>高质量二手车需求</a:t>
            </a:r>
            <a:endParaRPr kumimoji="0" lang="en-US" altLang="zh-CN" sz="2800" b="0" i="0" u="none" strike="noStrike" kern="1200" cap="none" spc="0" normalizeH="0" baseline="0" noProof="0" dirty="0" smtClean="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smtClean="0">
                <a:ln>
                  <a:noFill/>
                </a:ln>
                <a:solidFill>
                  <a:srgbClr val="000000"/>
                </a:solidFill>
                <a:effectLst/>
                <a:uLnTx/>
                <a:uFillTx/>
                <a:latin typeface="Arial"/>
                <a:ea typeface="+mn-ea"/>
                <a:cs typeface="+mn-cs"/>
              </a:rPr>
              <a:t>DL</a:t>
            </a:r>
            <a:r>
              <a:rPr kumimoji="0" lang="zh-CN" altLang="en-US" sz="2800" b="0" i="0" u="none" strike="noStrike" kern="1200" cap="none" spc="0" normalizeH="0" baseline="0" noProof="0" dirty="0" smtClean="0">
                <a:ln>
                  <a:noFill/>
                </a:ln>
                <a:solidFill>
                  <a:srgbClr val="000000"/>
                </a:solidFill>
                <a:effectLst/>
                <a:uLnTx/>
                <a:uFillTx/>
                <a:latin typeface="Arial"/>
                <a:ea typeface="+mn-ea"/>
                <a:cs typeface="+mn-cs"/>
              </a:rPr>
              <a:t>低质量二手车需求</a:t>
            </a:r>
            <a:endParaRPr kumimoji="0" lang="en-US" altLang="zh-CN" sz="2800" b="0" i="0" u="none" strike="noStrike" kern="1200" cap="none" spc="0" normalizeH="0" baseline="0" noProof="0" dirty="0" smtClean="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smtClean="0">
                <a:ln>
                  <a:noFill/>
                </a:ln>
                <a:solidFill>
                  <a:srgbClr val="000000"/>
                </a:solidFill>
                <a:effectLst/>
                <a:uLnTx/>
                <a:uFillTx/>
                <a:latin typeface="Arial"/>
                <a:ea typeface="+mn-ea"/>
                <a:cs typeface="+mn-cs"/>
              </a:rPr>
              <a:t>SH</a:t>
            </a:r>
            <a:r>
              <a:rPr kumimoji="0" lang="zh-CN" altLang="en-US" sz="2800" b="0" i="0" u="none" strike="noStrike" kern="1200" cap="none" spc="0" normalizeH="0" baseline="0" noProof="0" dirty="0" smtClean="0">
                <a:ln>
                  <a:noFill/>
                </a:ln>
                <a:solidFill>
                  <a:srgbClr val="000000"/>
                </a:solidFill>
                <a:effectLst/>
                <a:uLnTx/>
                <a:uFillTx/>
                <a:latin typeface="Arial"/>
                <a:ea typeface="+mn-ea"/>
                <a:cs typeface="+mn-cs"/>
              </a:rPr>
              <a:t>高质量二手车供给</a:t>
            </a:r>
            <a:endParaRPr kumimoji="0" lang="en-US" altLang="zh-CN" sz="2800" b="0" i="0" u="none" strike="noStrike" kern="1200" cap="none" spc="0" normalizeH="0" baseline="0" noProof="0" dirty="0" smtClean="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smtClean="0">
                <a:ln>
                  <a:noFill/>
                </a:ln>
                <a:solidFill>
                  <a:srgbClr val="000000"/>
                </a:solidFill>
                <a:effectLst/>
                <a:uLnTx/>
                <a:uFillTx/>
                <a:latin typeface="Arial"/>
                <a:ea typeface="+mn-ea"/>
                <a:cs typeface="+mn-cs"/>
              </a:rPr>
              <a:t>SL</a:t>
            </a:r>
            <a:r>
              <a:rPr kumimoji="0" lang="zh-CN" altLang="en-US" sz="2800" b="0" i="0" u="none" strike="noStrike" kern="1200" cap="none" spc="0" normalizeH="0" baseline="0" noProof="0" dirty="0" smtClean="0">
                <a:ln>
                  <a:noFill/>
                </a:ln>
                <a:solidFill>
                  <a:srgbClr val="000000"/>
                </a:solidFill>
                <a:effectLst/>
                <a:uLnTx/>
                <a:uFillTx/>
                <a:latin typeface="Arial"/>
                <a:ea typeface="+mn-ea"/>
                <a:cs typeface="+mn-cs"/>
              </a:rPr>
              <a:t>低质量二手车供给</a:t>
            </a:r>
            <a:endParaRPr kumimoji="0" lang="en-US" altLang="zh-CN" sz="2800" b="0" i="0" u="none" strike="noStrike" kern="1200" cap="none" spc="0" normalizeH="0" baseline="0" noProof="0" dirty="0" smtClean="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smtClean="0">
                <a:ln>
                  <a:noFill/>
                </a:ln>
                <a:solidFill>
                  <a:srgbClr val="FF0000"/>
                </a:solidFill>
                <a:effectLst/>
                <a:uLnTx/>
                <a:uFillTx/>
                <a:latin typeface="Arial"/>
                <a:ea typeface="+mn-ea"/>
                <a:cs typeface="+mn-cs"/>
              </a:rPr>
              <a:t>初始状态：总共</a:t>
            </a:r>
            <a:r>
              <a:rPr kumimoji="0" lang="en-US" altLang="zh-CN" sz="2800" b="0" i="0" u="none" strike="noStrike" kern="1200" cap="none" spc="0" normalizeH="0" baseline="0" noProof="0" dirty="0" smtClean="0">
                <a:ln>
                  <a:noFill/>
                </a:ln>
                <a:solidFill>
                  <a:srgbClr val="FF0000"/>
                </a:solidFill>
                <a:effectLst/>
                <a:uLnTx/>
                <a:uFillTx/>
                <a:latin typeface="Arial"/>
                <a:ea typeface="+mn-ea"/>
                <a:cs typeface="+mn-cs"/>
              </a:rPr>
              <a:t>100000</a:t>
            </a:r>
            <a:r>
              <a:rPr kumimoji="0" lang="zh-CN" altLang="en-US" sz="2800" b="0" i="0" u="none" strike="noStrike" kern="1200" cap="none" spc="0" normalizeH="0" baseline="0" noProof="0" dirty="0" smtClean="0">
                <a:ln>
                  <a:noFill/>
                </a:ln>
                <a:solidFill>
                  <a:srgbClr val="FF0000"/>
                </a:solidFill>
                <a:effectLst/>
                <a:uLnTx/>
                <a:uFillTx/>
                <a:latin typeface="Arial"/>
                <a:ea typeface="+mn-ea"/>
                <a:cs typeface="+mn-cs"/>
              </a:rPr>
              <a:t>辆二手车，高低质量车各</a:t>
            </a:r>
            <a:r>
              <a:rPr kumimoji="0" lang="en-US" altLang="zh-CN" sz="2800" b="0" i="0" u="none" strike="noStrike" kern="1200" cap="none" spc="0" normalizeH="0" baseline="0" noProof="0" dirty="0" smtClean="0">
                <a:ln>
                  <a:noFill/>
                </a:ln>
                <a:solidFill>
                  <a:srgbClr val="FF0000"/>
                </a:solidFill>
                <a:effectLst/>
                <a:uLnTx/>
                <a:uFillTx/>
                <a:latin typeface="Arial"/>
                <a:ea typeface="+mn-ea"/>
                <a:cs typeface="+mn-cs"/>
              </a:rPr>
              <a:t>50000</a:t>
            </a:r>
            <a:r>
              <a:rPr kumimoji="0" lang="zh-CN" altLang="en-US" sz="2800" b="0" i="0" u="none" strike="noStrike" kern="1200" cap="none" spc="0" normalizeH="0" baseline="0" noProof="0" dirty="0" smtClean="0">
                <a:ln>
                  <a:noFill/>
                </a:ln>
                <a:solidFill>
                  <a:srgbClr val="FF0000"/>
                </a:solidFill>
                <a:effectLst/>
                <a:uLnTx/>
                <a:uFillTx/>
                <a:latin typeface="Arial"/>
                <a:ea typeface="+mn-ea"/>
                <a:cs typeface="+mn-cs"/>
              </a:rPr>
              <a:t>辆。</a:t>
            </a:r>
            <a:endParaRPr kumimoji="0" lang="en-US" altLang="zh-CN" sz="2800" b="0" i="0" u="none" strike="noStrike" kern="1200" cap="none" spc="0" normalizeH="0" baseline="0" noProof="0" dirty="0">
              <a:ln>
                <a:noFill/>
              </a:ln>
              <a:solidFill>
                <a:srgbClr val="FF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697543056"/>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34</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a:ln>
                  <a:noFill/>
                </a:ln>
                <a:solidFill>
                  <a:srgbClr val="CC0000"/>
                </a:solidFill>
                <a:effectLst/>
                <a:uLnTx/>
                <a:uFillTx/>
                <a:latin typeface="Arial"/>
                <a:ea typeface="+mj-ea"/>
                <a:cs typeface="+mj-cs"/>
              </a:rPr>
              <a:t>一、道德风险与逆向选择</a:t>
            </a:r>
          </a:p>
        </p:txBody>
      </p:sp>
      <p:sp>
        <p:nvSpPr>
          <p:cNvPr id="4" name="内容占位符 2"/>
          <p:cNvSpPr txBox="1">
            <a:spLocks/>
          </p:cNvSpPr>
          <p:nvPr/>
        </p:nvSpPr>
        <p:spPr>
          <a:xfrm>
            <a:off x="1562517" y="961901"/>
            <a:ext cx="9392528" cy="5051396"/>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20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242391"/>
            <a:ext cx="7721626" cy="4770906"/>
          </a:xfrm>
          <a:prstGeom prst="rect">
            <a:avLst/>
          </a:prstGeom>
        </p:spPr>
      </p:pic>
      <p:sp>
        <p:nvSpPr>
          <p:cNvPr id="7" name="文本框 6"/>
          <p:cNvSpPr txBox="1"/>
          <p:nvPr/>
        </p:nvSpPr>
        <p:spPr>
          <a:xfrm>
            <a:off x="7812157" y="961901"/>
            <a:ext cx="4314740" cy="5970865"/>
          </a:xfrm>
          <a:prstGeom prst="rect">
            <a:avLst/>
          </a:prstGeom>
          <a:noFill/>
        </p:spPr>
        <p:txBody>
          <a:bodyPr wrap="square" rtlCol="0">
            <a:spAutoFit/>
          </a:bodyPr>
          <a:lstStyle/>
          <a:p>
            <a:r>
              <a:rPr lang="zh-CN" altLang="en-US" sz="2800" dirty="0" smtClean="0"/>
              <a:t>二手车市场：</a:t>
            </a:r>
            <a:endParaRPr lang="en-US" altLang="zh-CN" sz="2800" dirty="0" smtClean="0"/>
          </a:p>
          <a:p>
            <a:r>
              <a:rPr lang="en-US" altLang="zh-CN" sz="2800" dirty="0" smtClean="0"/>
              <a:t>DH</a:t>
            </a:r>
            <a:r>
              <a:rPr lang="zh-CN" altLang="en-US" sz="2800" dirty="0" smtClean="0"/>
              <a:t>高质量二手车需求</a:t>
            </a:r>
            <a:endParaRPr lang="en-US" altLang="zh-CN" sz="2800" dirty="0" smtClean="0"/>
          </a:p>
          <a:p>
            <a:r>
              <a:rPr lang="en-US" altLang="zh-CN" sz="2800" dirty="0" smtClean="0"/>
              <a:t>DL</a:t>
            </a:r>
            <a:r>
              <a:rPr lang="zh-CN" altLang="en-US" sz="2800" dirty="0" smtClean="0"/>
              <a:t>低质量二手车需求</a:t>
            </a:r>
            <a:endParaRPr lang="en-US" altLang="zh-CN" sz="2800" dirty="0" smtClean="0"/>
          </a:p>
          <a:p>
            <a:r>
              <a:rPr lang="en-US" altLang="zh-CN" sz="2800" dirty="0" smtClean="0"/>
              <a:t>SH</a:t>
            </a:r>
            <a:r>
              <a:rPr lang="zh-CN" altLang="en-US" sz="2800" dirty="0" smtClean="0"/>
              <a:t>高质量二手车供给</a:t>
            </a:r>
            <a:endParaRPr lang="en-US" altLang="zh-CN" sz="2800" dirty="0" smtClean="0"/>
          </a:p>
          <a:p>
            <a:r>
              <a:rPr lang="en-US" altLang="zh-CN" sz="2800" dirty="0" smtClean="0"/>
              <a:t>SL</a:t>
            </a:r>
            <a:r>
              <a:rPr lang="zh-CN" altLang="en-US" sz="2800" dirty="0" smtClean="0"/>
              <a:t>低质量二手车供给</a:t>
            </a:r>
            <a:endParaRPr lang="en-US" altLang="zh-CN" sz="2800" dirty="0" smtClean="0"/>
          </a:p>
          <a:p>
            <a:r>
              <a:rPr lang="zh-CN" altLang="en-US" sz="2800" dirty="0" smtClean="0">
                <a:solidFill>
                  <a:srgbClr val="FF0000"/>
                </a:solidFill>
              </a:rPr>
              <a:t>初始状态：总共</a:t>
            </a:r>
            <a:r>
              <a:rPr lang="en-US" altLang="zh-CN" sz="2800" dirty="0" smtClean="0">
                <a:solidFill>
                  <a:srgbClr val="FF0000"/>
                </a:solidFill>
              </a:rPr>
              <a:t>100000</a:t>
            </a:r>
            <a:r>
              <a:rPr lang="zh-CN" altLang="en-US" sz="2800" dirty="0" smtClean="0">
                <a:solidFill>
                  <a:srgbClr val="FF0000"/>
                </a:solidFill>
              </a:rPr>
              <a:t>辆二手车，高低质量车各</a:t>
            </a:r>
            <a:r>
              <a:rPr lang="en-US" altLang="zh-CN" sz="2800" dirty="0" smtClean="0">
                <a:solidFill>
                  <a:srgbClr val="FF0000"/>
                </a:solidFill>
              </a:rPr>
              <a:t>50000</a:t>
            </a:r>
            <a:r>
              <a:rPr lang="zh-CN" altLang="en-US" sz="2800" dirty="0" smtClean="0">
                <a:solidFill>
                  <a:srgbClr val="FF0000"/>
                </a:solidFill>
              </a:rPr>
              <a:t>辆。</a:t>
            </a:r>
            <a:endParaRPr lang="en-US" altLang="zh-CN" sz="2800" dirty="0">
              <a:solidFill>
                <a:srgbClr val="FF0000"/>
              </a:solidFill>
            </a:endParaRPr>
          </a:p>
          <a:p>
            <a:r>
              <a:rPr lang="zh-CN" altLang="en-US" sz="2800" dirty="0" smtClean="0"/>
              <a:t>但如果二手车卖者知道自己车的缺陷而买者不知道，买者担心得到次品而降低预期，需求曲线从</a:t>
            </a:r>
            <a:r>
              <a:rPr lang="en-US" altLang="zh-CN" sz="2800" dirty="0" smtClean="0"/>
              <a:t>DH</a:t>
            </a:r>
            <a:r>
              <a:rPr lang="zh-CN" altLang="en-US" sz="2800" dirty="0"/>
              <a:t>下</a:t>
            </a:r>
            <a:r>
              <a:rPr lang="zh-CN" altLang="en-US" sz="2800" dirty="0" smtClean="0"/>
              <a:t>移到</a:t>
            </a:r>
            <a:r>
              <a:rPr lang="en-US" altLang="zh-CN" sz="2800" dirty="0" smtClean="0"/>
              <a:t>DM</a:t>
            </a:r>
            <a:r>
              <a:rPr lang="zh-CN" altLang="en-US" sz="2800" dirty="0" smtClean="0"/>
              <a:t>（中等质量需求）</a:t>
            </a:r>
            <a:endParaRPr lang="en-US" altLang="zh-CN" sz="2800" dirty="0" smtClean="0"/>
          </a:p>
          <a:p>
            <a:endParaRPr lang="zh-CN" altLang="en-US" dirty="0"/>
          </a:p>
        </p:txBody>
      </p:sp>
    </p:spTree>
    <p:extLst>
      <p:ext uri="{BB962C8B-B14F-4D97-AF65-F5344CB8AC3E}">
        <p14:creationId xmlns:p14="http://schemas.microsoft.com/office/powerpoint/2010/main" val="2620561904"/>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35</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a:ln>
                  <a:noFill/>
                </a:ln>
                <a:solidFill>
                  <a:srgbClr val="CC0000"/>
                </a:solidFill>
                <a:effectLst/>
                <a:uLnTx/>
                <a:uFillTx/>
                <a:latin typeface="Arial"/>
                <a:ea typeface="+mj-ea"/>
                <a:cs typeface="+mj-cs"/>
              </a:rPr>
              <a:t>一、道德风险与逆向选择</a:t>
            </a:r>
          </a:p>
        </p:txBody>
      </p:sp>
      <p:sp>
        <p:nvSpPr>
          <p:cNvPr id="4" name="内容占位符 2"/>
          <p:cNvSpPr txBox="1">
            <a:spLocks/>
          </p:cNvSpPr>
          <p:nvPr/>
        </p:nvSpPr>
        <p:spPr>
          <a:xfrm>
            <a:off x="1562517" y="961901"/>
            <a:ext cx="9392528" cy="5051396"/>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20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sp>
        <p:nvSpPr>
          <p:cNvPr id="7" name="文本框 6"/>
          <p:cNvSpPr txBox="1"/>
          <p:nvPr/>
        </p:nvSpPr>
        <p:spPr>
          <a:xfrm>
            <a:off x="8098533" y="1129464"/>
            <a:ext cx="3868180" cy="415498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smtClean="0">
                <a:ln>
                  <a:noFill/>
                </a:ln>
                <a:solidFill>
                  <a:srgbClr val="000000"/>
                </a:solidFill>
                <a:effectLst/>
                <a:uLnTx/>
                <a:uFillTx/>
                <a:latin typeface="Arial"/>
                <a:ea typeface="+mn-ea"/>
                <a:cs typeface="+mn-cs"/>
              </a:rPr>
              <a:t>当需求</a:t>
            </a:r>
            <a:r>
              <a:rPr kumimoji="0" lang="zh-CN" altLang="en-US" sz="2400" b="0" i="0" u="none" strike="noStrike" kern="1200" cap="none" spc="0" normalizeH="0" baseline="0" noProof="0" dirty="0">
                <a:ln>
                  <a:noFill/>
                </a:ln>
                <a:solidFill>
                  <a:srgbClr val="000000"/>
                </a:solidFill>
                <a:effectLst/>
                <a:uLnTx/>
                <a:uFillTx/>
                <a:latin typeface="Arial"/>
                <a:ea typeface="+mn-ea"/>
                <a:cs typeface="+mn-cs"/>
              </a:rPr>
              <a:t>曲线从</a:t>
            </a:r>
            <a:r>
              <a:rPr kumimoji="0" lang="en-US" altLang="zh-CN" sz="2400" b="0" i="0" u="none" strike="noStrike" kern="1200" cap="none" spc="0" normalizeH="0" baseline="0" noProof="0" dirty="0">
                <a:ln>
                  <a:noFill/>
                </a:ln>
                <a:solidFill>
                  <a:srgbClr val="000000"/>
                </a:solidFill>
                <a:effectLst/>
                <a:uLnTx/>
                <a:uFillTx/>
                <a:latin typeface="Arial"/>
                <a:ea typeface="+mn-ea"/>
                <a:cs typeface="+mn-cs"/>
              </a:rPr>
              <a:t>DH</a:t>
            </a:r>
            <a:r>
              <a:rPr kumimoji="0" lang="zh-CN" altLang="en-US" sz="2400" b="0" i="0" u="none" strike="noStrike" kern="1200" cap="none" spc="0" normalizeH="0" baseline="0" noProof="0" dirty="0">
                <a:ln>
                  <a:noFill/>
                </a:ln>
                <a:solidFill>
                  <a:srgbClr val="000000"/>
                </a:solidFill>
                <a:effectLst/>
                <a:uLnTx/>
                <a:uFillTx/>
                <a:latin typeface="Arial"/>
                <a:ea typeface="+mn-ea"/>
                <a:cs typeface="+mn-cs"/>
              </a:rPr>
              <a:t>下移到</a:t>
            </a:r>
            <a:r>
              <a:rPr kumimoji="0" lang="en-US" altLang="zh-CN" sz="2400" b="0" i="0" u="none" strike="noStrike" kern="1200" cap="none" spc="0" normalizeH="0" baseline="0" noProof="0" dirty="0">
                <a:ln>
                  <a:noFill/>
                </a:ln>
                <a:solidFill>
                  <a:srgbClr val="000000"/>
                </a:solidFill>
                <a:effectLst/>
                <a:uLnTx/>
                <a:uFillTx/>
                <a:latin typeface="Arial"/>
                <a:ea typeface="+mn-ea"/>
                <a:cs typeface="+mn-cs"/>
              </a:rPr>
              <a:t>DM</a:t>
            </a:r>
            <a:r>
              <a:rPr kumimoji="0" lang="zh-CN" altLang="en-US" sz="2400" b="0" i="0" u="none" strike="noStrike" kern="1200" cap="none" spc="0" normalizeH="0" baseline="0" noProof="0" dirty="0">
                <a:ln>
                  <a:noFill/>
                </a:ln>
                <a:solidFill>
                  <a:srgbClr val="000000"/>
                </a:solidFill>
                <a:effectLst/>
                <a:uLnTx/>
                <a:uFillTx/>
                <a:latin typeface="Arial"/>
                <a:ea typeface="+mn-ea"/>
                <a:cs typeface="+mn-cs"/>
              </a:rPr>
              <a:t>（中等质量需求</a:t>
            </a:r>
            <a:r>
              <a:rPr kumimoji="0" lang="zh-CN" altLang="en-US" sz="2400" b="0" i="0" u="none" strike="noStrike" kern="1200" cap="none" spc="0" normalizeH="0" baseline="0" noProof="0" dirty="0" smtClean="0">
                <a:ln>
                  <a:noFill/>
                </a:ln>
                <a:solidFill>
                  <a:srgbClr val="000000"/>
                </a:solidFill>
                <a:effectLst/>
                <a:uLnTx/>
                <a:uFillTx/>
                <a:latin typeface="Arial"/>
                <a:ea typeface="+mn-ea"/>
                <a:cs typeface="+mn-cs"/>
              </a:rPr>
              <a:t>），高质量车只剩</a:t>
            </a:r>
            <a:r>
              <a:rPr kumimoji="0" lang="en-US" altLang="zh-CN" sz="2400" b="0" i="0" u="none" strike="noStrike" kern="1200" cap="none" spc="0" normalizeH="0" baseline="0" noProof="0" dirty="0" smtClean="0">
                <a:ln>
                  <a:noFill/>
                </a:ln>
                <a:solidFill>
                  <a:srgbClr val="FF0000"/>
                </a:solidFill>
                <a:effectLst/>
                <a:uLnTx/>
                <a:uFillTx/>
                <a:latin typeface="Arial"/>
                <a:ea typeface="+mn-ea"/>
                <a:cs typeface="+mn-cs"/>
              </a:rPr>
              <a:t>25000</a:t>
            </a:r>
            <a:r>
              <a:rPr kumimoji="0" lang="zh-CN" altLang="en-US" sz="2400" b="0" i="0" u="none" strike="noStrike" kern="1200" cap="none" spc="0" normalizeH="0" baseline="0" noProof="0" dirty="0" smtClean="0">
                <a:ln>
                  <a:noFill/>
                </a:ln>
                <a:solidFill>
                  <a:srgbClr val="000000"/>
                </a:solidFill>
                <a:effectLst/>
                <a:uLnTx/>
                <a:uFillTx/>
                <a:latin typeface="Arial"/>
                <a:ea typeface="+mn-ea"/>
                <a:cs typeface="+mn-cs"/>
              </a:rPr>
              <a:t>辆，而低质量车需求</a:t>
            </a:r>
            <a:r>
              <a:rPr kumimoji="0" lang="en-US" altLang="zh-CN" sz="2400" b="0" i="0" u="none" strike="noStrike" kern="1200" cap="none" spc="0" normalizeH="0" baseline="0" noProof="0" dirty="0" smtClean="0">
                <a:ln>
                  <a:noFill/>
                </a:ln>
                <a:solidFill>
                  <a:srgbClr val="000000"/>
                </a:solidFill>
                <a:effectLst/>
                <a:uLnTx/>
                <a:uFillTx/>
                <a:latin typeface="Arial"/>
                <a:ea typeface="+mn-ea"/>
                <a:cs typeface="+mn-cs"/>
              </a:rPr>
              <a:t>DL</a:t>
            </a:r>
            <a:r>
              <a:rPr kumimoji="0" lang="zh-CN" altLang="en-US" sz="2400" b="0" i="0" u="none" strike="noStrike" kern="1200" cap="none" spc="0" normalizeH="0" baseline="0" noProof="0" dirty="0" smtClean="0">
                <a:ln>
                  <a:noFill/>
                </a:ln>
                <a:solidFill>
                  <a:srgbClr val="000000"/>
                </a:solidFill>
                <a:effectLst/>
                <a:uLnTx/>
                <a:uFillTx/>
                <a:latin typeface="Arial"/>
                <a:ea typeface="+mn-ea"/>
                <a:cs typeface="+mn-cs"/>
              </a:rPr>
              <a:t>上移至</a:t>
            </a:r>
            <a:r>
              <a:rPr kumimoji="0" lang="en-US" altLang="zh-CN" sz="2400" b="0" i="0" u="none" strike="noStrike" kern="1200" cap="none" spc="0" normalizeH="0" baseline="0" noProof="0" dirty="0" smtClean="0">
                <a:ln>
                  <a:noFill/>
                </a:ln>
                <a:solidFill>
                  <a:srgbClr val="000000"/>
                </a:solidFill>
                <a:effectLst/>
                <a:uLnTx/>
                <a:uFillTx/>
                <a:latin typeface="Arial"/>
                <a:ea typeface="+mn-ea"/>
                <a:cs typeface="+mn-cs"/>
              </a:rPr>
              <a:t>DM</a:t>
            </a:r>
            <a:r>
              <a:rPr kumimoji="0" lang="zh-CN" altLang="en-US" sz="2400" b="0" i="0" u="none" strike="noStrike" kern="1200" cap="none" spc="0" normalizeH="0" baseline="0" noProof="0" dirty="0" smtClean="0">
                <a:ln>
                  <a:noFill/>
                </a:ln>
                <a:solidFill>
                  <a:srgbClr val="000000"/>
                </a:solidFill>
                <a:effectLst/>
                <a:uLnTx/>
                <a:uFillTx/>
                <a:latin typeface="Arial"/>
                <a:ea typeface="+mn-ea"/>
                <a:cs typeface="+mn-cs"/>
              </a:rPr>
              <a:t>后，数量达到</a:t>
            </a:r>
            <a:r>
              <a:rPr kumimoji="0" lang="en-US" altLang="zh-CN" sz="2400" b="0" i="0" u="none" strike="noStrike" kern="1200" cap="none" spc="0" normalizeH="0" baseline="0" noProof="0" dirty="0" smtClean="0">
                <a:ln>
                  <a:noFill/>
                </a:ln>
                <a:solidFill>
                  <a:srgbClr val="FF0000"/>
                </a:solidFill>
                <a:effectLst/>
                <a:uLnTx/>
                <a:uFillTx/>
                <a:latin typeface="Arial"/>
                <a:ea typeface="+mn-ea"/>
                <a:cs typeface="+mn-cs"/>
              </a:rPr>
              <a:t>75000</a:t>
            </a:r>
            <a:r>
              <a:rPr kumimoji="0" lang="zh-CN" altLang="en-US" sz="2400" b="0" i="0" u="none" strike="noStrike" kern="1200" cap="none" spc="0" normalizeH="0" baseline="0" noProof="0" dirty="0" smtClean="0">
                <a:ln>
                  <a:noFill/>
                </a:ln>
                <a:solidFill>
                  <a:srgbClr val="000000"/>
                </a:solidFill>
                <a:effectLst/>
                <a:uLnTx/>
                <a:uFillTx/>
                <a:latin typeface="Arial"/>
                <a:ea typeface="+mn-ea"/>
                <a:cs typeface="+mn-cs"/>
              </a:rPr>
              <a:t>辆</a:t>
            </a:r>
            <a:r>
              <a:rPr kumimoji="0" lang="en-US" altLang="zh-CN" sz="2400" b="0" i="0" u="none" strike="noStrike" kern="1200" cap="none" spc="0" normalizeH="0" baseline="0" noProof="0" dirty="0" smtClean="0">
                <a:ln>
                  <a:noFill/>
                </a:ln>
                <a:solidFill>
                  <a:srgbClr val="000000"/>
                </a:solidFill>
                <a:effectLst/>
                <a:uLnTx/>
                <a:uFillTx/>
                <a:latin typeface="Arial"/>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a:ea typeface="+mn-ea"/>
                <a:cs typeface="+mn-cs"/>
              </a:rPr>
              <a:t>买</a:t>
            </a:r>
            <a:r>
              <a:rPr kumimoji="0" lang="zh-CN" altLang="en-US" sz="2400" b="0" i="0" u="none" strike="noStrike" kern="1200" cap="none" spc="0" normalizeH="0" baseline="0" noProof="0" dirty="0" smtClean="0">
                <a:ln>
                  <a:noFill/>
                </a:ln>
                <a:solidFill>
                  <a:srgbClr val="000000"/>
                </a:solidFill>
                <a:effectLst/>
                <a:uLnTx/>
                <a:uFillTx/>
                <a:latin typeface="Arial"/>
                <a:ea typeface="+mn-ea"/>
                <a:cs typeface="+mn-cs"/>
              </a:rPr>
              <a:t>到高质量二手车的概率从</a:t>
            </a:r>
            <a:r>
              <a:rPr kumimoji="0" lang="en-US" altLang="zh-CN" sz="2400" b="0" i="0" u="none" strike="noStrike" kern="1200" cap="none" spc="0" normalizeH="0" baseline="0" noProof="0" dirty="0" smtClean="0">
                <a:ln>
                  <a:noFill/>
                </a:ln>
                <a:solidFill>
                  <a:srgbClr val="000000"/>
                </a:solidFill>
                <a:effectLst/>
                <a:uLnTx/>
                <a:uFillTx/>
                <a:latin typeface="Arial"/>
                <a:ea typeface="+mn-ea"/>
                <a:cs typeface="+mn-cs"/>
              </a:rPr>
              <a:t>0.5</a:t>
            </a:r>
            <a:r>
              <a:rPr kumimoji="0" lang="zh-CN" altLang="en-US" sz="2400" b="0" i="0" u="none" strike="noStrike" kern="1200" cap="none" spc="0" normalizeH="0" baseline="0" noProof="0" dirty="0" smtClean="0">
                <a:ln>
                  <a:noFill/>
                </a:ln>
                <a:solidFill>
                  <a:srgbClr val="000000"/>
                </a:solidFill>
                <a:effectLst/>
                <a:uLnTx/>
                <a:uFillTx/>
                <a:latin typeface="Arial"/>
                <a:ea typeface="+mn-ea"/>
                <a:cs typeface="+mn-cs"/>
              </a:rPr>
              <a:t>下降到了</a:t>
            </a:r>
            <a:r>
              <a:rPr kumimoji="0" lang="en-US" altLang="zh-CN" sz="2400" b="0" i="0" u="none" strike="noStrike" kern="1200" cap="none" spc="0" normalizeH="0" baseline="0" noProof="0" dirty="0" smtClean="0">
                <a:ln>
                  <a:noFill/>
                </a:ln>
                <a:solidFill>
                  <a:srgbClr val="000000"/>
                </a:solidFill>
                <a:effectLst/>
                <a:uLnTx/>
                <a:uFillTx/>
                <a:latin typeface="Arial"/>
                <a:ea typeface="+mn-ea"/>
                <a:cs typeface="+mn-cs"/>
              </a:rPr>
              <a:t>0.25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smtClean="0">
                <a:ln>
                  <a:noFill/>
                </a:ln>
                <a:solidFill>
                  <a:srgbClr val="000000"/>
                </a:solidFill>
                <a:effectLst/>
                <a:uLnTx/>
                <a:uFillTx/>
                <a:latin typeface="Arial"/>
                <a:ea typeface="+mn-ea"/>
                <a:cs typeface="+mn-cs"/>
              </a:rPr>
              <a:t>买家继续降低预期（即需求曲线下移至</a:t>
            </a:r>
            <a:r>
              <a:rPr kumimoji="0" lang="en-US" altLang="zh-CN" sz="2400" b="0" i="0" u="none" strike="noStrike" kern="1200" cap="none" spc="0" normalizeH="0" baseline="0" noProof="0" dirty="0" smtClean="0">
                <a:ln>
                  <a:noFill/>
                </a:ln>
                <a:solidFill>
                  <a:srgbClr val="000000"/>
                </a:solidFill>
                <a:effectLst/>
                <a:uLnTx/>
                <a:uFillTx/>
                <a:latin typeface="Arial"/>
                <a:ea typeface="+mn-ea"/>
                <a:cs typeface="+mn-cs"/>
              </a:rPr>
              <a:t>DLM</a:t>
            </a:r>
            <a:r>
              <a:rPr kumimoji="0" lang="zh-CN" altLang="en-US" sz="2400" b="0" i="0" u="none" strike="noStrike" kern="1200" cap="none" spc="0" normalizeH="0" baseline="0" noProof="0" dirty="0">
                <a:ln>
                  <a:noFill/>
                </a:ln>
                <a:solidFill>
                  <a:srgbClr val="000000"/>
                </a:solidFill>
                <a:effectLst/>
                <a:uLnTx/>
                <a:uFillTx/>
                <a:latin typeface="Arial"/>
                <a:ea typeface="+mn-ea"/>
                <a:cs typeface="+mn-cs"/>
              </a:rPr>
              <a:t>和</a:t>
            </a:r>
            <a:r>
              <a:rPr kumimoji="0" lang="en-US" altLang="zh-CN" sz="2400" b="0" i="0" u="none" strike="noStrike" kern="1200" cap="none" spc="0" normalizeH="0" baseline="0" noProof="0" dirty="0" smtClean="0">
                <a:ln>
                  <a:noFill/>
                </a:ln>
                <a:solidFill>
                  <a:srgbClr val="000000"/>
                </a:solidFill>
                <a:effectLst/>
                <a:uLnTx/>
                <a:uFillTx/>
                <a:latin typeface="Arial"/>
                <a:ea typeface="+mn-ea"/>
                <a:cs typeface="+mn-cs"/>
              </a:rPr>
              <a:t>DL</a:t>
            </a:r>
            <a:r>
              <a:rPr kumimoji="0" lang="zh-CN" altLang="en-US" sz="2400" b="0" i="0" u="none" strike="noStrike" kern="1200" cap="none" spc="0" normalizeH="0" baseline="0" noProof="0" dirty="0" smtClean="0">
                <a:ln>
                  <a:noFill/>
                </a:ln>
                <a:solidFill>
                  <a:srgbClr val="000000"/>
                </a:solidFill>
                <a:effectLst/>
                <a:uLnTx/>
                <a:uFillTx/>
                <a:latin typeface="Arial"/>
                <a:ea typeface="+mn-ea"/>
                <a:cs typeface="+mn-cs"/>
              </a:rPr>
              <a:t>。。。</a:t>
            </a:r>
            <a:endParaRPr kumimoji="0" lang="en-US" altLang="zh-CN" sz="24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smtClean="0">
                <a:ln>
                  <a:noFill/>
                </a:ln>
                <a:solidFill>
                  <a:srgbClr val="FF0000"/>
                </a:solidFill>
                <a:effectLst/>
                <a:uLnTx/>
                <a:uFillTx/>
                <a:latin typeface="Arial"/>
                <a:ea typeface="+mn-ea"/>
                <a:cs typeface="+mn-cs"/>
              </a:rPr>
              <a:t>最后二手车市场会出现什么情况？</a:t>
            </a:r>
            <a:endParaRPr kumimoji="0" lang="zh-CN" altLang="en-US" sz="2400" b="0" i="0" u="none" strike="noStrike" kern="1200" cap="none" spc="0" normalizeH="0" baseline="0" noProof="0" dirty="0">
              <a:ln>
                <a:noFill/>
              </a:ln>
              <a:solidFill>
                <a:srgbClr val="FF0000"/>
              </a:solidFill>
              <a:effectLst/>
              <a:uLnTx/>
              <a:uFillTx/>
              <a:latin typeface="Arial"/>
              <a:ea typeface="+mn-ea"/>
              <a:cs typeface="+mn-cs"/>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049" y="1177206"/>
            <a:ext cx="7852484" cy="4469378"/>
          </a:xfrm>
          <a:prstGeom prst="rect">
            <a:avLst/>
          </a:prstGeom>
        </p:spPr>
      </p:pic>
    </p:spTree>
    <p:extLst>
      <p:ext uri="{BB962C8B-B14F-4D97-AF65-F5344CB8AC3E}">
        <p14:creationId xmlns:p14="http://schemas.microsoft.com/office/powerpoint/2010/main" val="4119089329"/>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36</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a:ln>
                  <a:noFill/>
                </a:ln>
                <a:solidFill>
                  <a:srgbClr val="CC0000"/>
                </a:solidFill>
                <a:effectLst/>
                <a:uLnTx/>
                <a:uFillTx/>
                <a:latin typeface="Arial"/>
                <a:ea typeface="+mj-ea"/>
                <a:cs typeface="+mj-cs"/>
              </a:rPr>
              <a:t>一、道德风险与逆向选择</a:t>
            </a:r>
          </a:p>
        </p:txBody>
      </p:sp>
      <p:sp>
        <p:nvSpPr>
          <p:cNvPr id="4" name="内容占位符 2"/>
          <p:cNvSpPr txBox="1">
            <a:spLocks/>
          </p:cNvSpPr>
          <p:nvPr/>
        </p:nvSpPr>
        <p:spPr>
          <a:xfrm>
            <a:off x="1562517" y="961901"/>
            <a:ext cx="9392528" cy="5051396"/>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20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sp>
        <p:nvSpPr>
          <p:cNvPr id="7" name="文本框 6"/>
          <p:cNvSpPr txBox="1"/>
          <p:nvPr/>
        </p:nvSpPr>
        <p:spPr>
          <a:xfrm>
            <a:off x="8098533" y="1129464"/>
            <a:ext cx="3868180" cy="4154984"/>
          </a:xfrm>
          <a:prstGeom prst="rect">
            <a:avLst/>
          </a:prstGeom>
          <a:noFill/>
        </p:spPr>
        <p:txBody>
          <a:bodyPr wrap="square" rtlCol="0">
            <a:spAutoFit/>
          </a:bodyPr>
          <a:lstStyle/>
          <a:p>
            <a:pPr lvl="0"/>
            <a:r>
              <a:rPr lang="zh-CN" altLang="en-US" sz="2400" dirty="0" smtClean="0">
                <a:solidFill>
                  <a:srgbClr val="000000"/>
                </a:solidFill>
              </a:rPr>
              <a:t>当需求</a:t>
            </a:r>
            <a:r>
              <a:rPr lang="zh-CN" altLang="en-US" sz="2400" dirty="0">
                <a:solidFill>
                  <a:srgbClr val="000000"/>
                </a:solidFill>
              </a:rPr>
              <a:t>曲线从</a:t>
            </a:r>
            <a:r>
              <a:rPr lang="en-US" altLang="zh-CN" sz="2400" dirty="0">
                <a:solidFill>
                  <a:srgbClr val="000000"/>
                </a:solidFill>
              </a:rPr>
              <a:t>DH</a:t>
            </a:r>
            <a:r>
              <a:rPr lang="zh-CN" altLang="en-US" sz="2400" dirty="0">
                <a:solidFill>
                  <a:srgbClr val="000000"/>
                </a:solidFill>
              </a:rPr>
              <a:t>下移到</a:t>
            </a:r>
            <a:r>
              <a:rPr lang="en-US" altLang="zh-CN" sz="2400" dirty="0">
                <a:solidFill>
                  <a:srgbClr val="000000"/>
                </a:solidFill>
              </a:rPr>
              <a:t>DM</a:t>
            </a:r>
            <a:r>
              <a:rPr lang="zh-CN" altLang="en-US" sz="2400" dirty="0">
                <a:solidFill>
                  <a:srgbClr val="000000"/>
                </a:solidFill>
              </a:rPr>
              <a:t>（中等质量需求</a:t>
            </a:r>
            <a:r>
              <a:rPr lang="zh-CN" altLang="en-US" sz="2400" dirty="0" smtClean="0">
                <a:solidFill>
                  <a:srgbClr val="000000"/>
                </a:solidFill>
              </a:rPr>
              <a:t>），高质量车只剩</a:t>
            </a:r>
            <a:r>
              <a:rPr lang="en-US" altLang="zh-CN" sz="2400" dirty="0" smtClean="0">
                <a:solidFill>
                  <a:srgbClr val="FF0000"/>
                </a:solidFill>
              </a:rPr>
              <a:t>25000</a:t>
            </a:r>
            <a:r>
              <a:rPr lang="zh-CN" altLang="en-US" sz="2400" dirty="0" smtClean="0">
                <a:solidFill>
                  <a:srgbClr val="000000"/>
                </a:solidFill>
              </a:rPr>
              <a:t>辆，而低质量车需求</a:t>
            </a:r>
            <a:r>
              <a:rPr lang="en-US" altLang="zh-CN" sz="2400" dirty="0" smtClean="0">
                <a:solidFill>
                  <a:srgbClr val="000000"/>
                </a:solidFill>
              </a:rPr>
              <a:t>DL</a:t>
            </a:r>
            <a:r>
              <a:rPr lang="zh-CN" altLang="en-US" sz="2400" dirty="0" smtClean="0">
                <a:solidFill>
                  <a:srgbClr val="000000"/>
                </a:solidFill>
              </a:rPr>
              <a:t>上移至</a:t>
            </a:r>
            <a:r>
              <a:rPr lang="en-US" altLang="zh-CN" sz="2400" dirty="0" smtClean="0">
                <a:solidFill>
                  <a:srgbClr val="000000"/>
                </a:solidFill>
              </a:rPr>
              <a:t>DM</a:t>
            </a:r>
            <a:r>
              <a:rPr lang="zh-CN" altLang="en-US" sz="2400" dirty="0" smtClean="0">
                <a:solidFill>
                  <a:srgbClr val="000000"/>
                </a:solidFill>
              </a:rPr>
              <a:t>后，数量达到</a:t>
            </a:r>
            <a:r>
              <a:rPr lang="en-US" altLang="zh-CN" sz="2400" dirty="0" smtClean="0">
                <a:solidFill>
                  <a:srgbClr val="FF0000"/>
                </a:solidFill>
              </a:rPr>
              <a:t>75000</a:t>
            </a:r>
            <a:r>
              <a:rPr lang="zh-CN" altLang="en-US" sz="2400" dirty="0" smtClean="0">
                <a:solidFill>
                  <a:srgbClr val="000000"/>
                </a:solidFill>
              </a:rPr>
              <a:t>辆</a:t>
            </a:r>
            <a:r>
              <a:rPr lang="en-US" altLang="zh-CN" sz="2400" dirty="0" smtClean="0">
                <a:solidFill>
                  <a:srgbClr val="000000"/>
                </a:solidFill>
              </a:rPr>
              <a:t>.</a:t>
            </a:r>
          </a:p>
          <a:p>
            <a:pPr lvl="0"/>
            <a:r>
              <a:rPr lang="zh-CN" altLang="en-US" sz="2400" dirty="0">
                <a:solidFill>
                  <a:srgbClr val="000000"/>
                </a:solidFill>
              </a:rPr>
              <a:t>买</a:t>
            </a:r>
            <a:r>
              <a:rPr lang="zh-CN" altLang="en-US" sz="2400" dirty="0" smtClean="0">
                <a:solidFill>
                  <a:srgbClr val="000000"/>
                </a:solidFill>
              </a:rPr>
              <a:t>到高质量二手车的概率从</a:t>
            </a:r>
            <a:r>
              <a:rPr lang="en-US" altLang="zh-CN" sz="2400" dirty="0" smtClean="0">
                <a:solidFill>
                  <a:srgbClr val="000000"/>
                </a:solidFill>
              </a:rPr>
              <a:t>0.5</a:t>
            </a:r>
            <a:r>
              <a:rPr lang="zh-CN" altLang="en-US" sz="2400" dirty="0" smtClean="0">
                <a:solidFill>
                  <a:srgbClr val="000000"/>
                </a:solidFill>
              </a:rPr>
              <a:t>下降到了</a:t>
            </a:r>
            <a:r>
              <a:rPr lang="en-US" altLang="zh-CN" sz="2400" dirty="0" smtClean="0">
                <a:solidFill>
                  <a:srgbClr val="000000"/>
                </a:solidFill>
              </a:rPr>
              <a:t>0.25</a:t>
            </a:r>
          </a:p>
          <a:p>
            <a:pPr lvl="0"/>
            <a:r>
              <a:rPr lang="zh-CN" altLang="en-US" sz="2400" dirty="0" smtClean="0">
                <a:solidFill>
                  <a:srgbClr val="000000"/>
                </a:solidFill>
              </a:rPr>
              <a:t>买家继续降低预期（即需求曲线下移至</a:t>
            </a:r>
            <a:r>
              <a:rPr lang="en-US" altLang="zh-CN" sz="2400" dirty="0" smtClean="0">
                <a:solidFill>
                  <a:srgbClr val="000000"/>
                </a:solidFill>
              </a:rPr>
              <a:t>DLM</a:t>
            </a:r>
            <a:r>
              <a:rPr lang="zh-CN" altLang="en-US" sz="2400" dirty="0">
                <a:solidFill>
                  <a:srgbClr val="000000"/>
                </a:solidFill>
              </a:rPr>
              <a:t>和</a:t>
            </a:r>
            <a:r>
              <a:rPr lang="en-US" altLang="zh-CN" sz="2400" dirty="0" smtClean="0">
                <a:solidFill>
                  <a:srgbClr val="000000"/>
                </a:solidFill>
              </a:rPr>
              <a:t>DL</a:t>
            </a:r>
            <a:r>
              <a:rPr lang="zh-CN" altLang="en-US" sz="2400" dirty="0" smtClean="0">
                <a:solidFill>
                  <a:srgbClr val="000000"/>
                </a:solidFill>
              </a:rPr>
              <a:t>。。。</a:t>
            </a:r>
            <a:endParaRPr lang="en-US" altLang="zh-CN" sz="2400" dirty="0">
              <a:solidFill>
                <a:srgbClr val="000000"/>
              </a:solidFill>
            </a:endParaRPr>
          </a:p>
          <a:p>
            <a:pPr lvl="0"/>
            <a:r>
              <a:rPr lang="zh-CN" altLang="en-US" sz="2400" dirty="0" smtClean="0">
                <a:solidFill>
                  <a:srgbClr val="FF0000"/>
                </a:solidFill>
              </a:rPr>
              <a:t>最后二手车市场会出现什么情况？</a:t>
            </a:r>
            <a:endParaRPr lang="zh-CN" altLang="en-US" sz="2400" dirty="0">
              <a:solidFill>
                <a:srgbClr val="FF0000"/>
              </a:solidFill>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049" y="1177206"/>
            <a:ext cx="7852484" cy="4469378"/>
          </a:xfrm>
          <a:prstGeom prst="rect">
            <a:avLst/>
          </a:prstGeom>
        </p:spPr>
      </p:pic>
      <p:sp>
        <p:nvSpPr>
          <p:cNvPr id="5" name="文本框 4"/>
          <p:cNvSpPr txBox="1"/>
          <p:nvPr/>
        </p:nvSpPr>
        <p:spPr>
          <a:xfrm>
            <a:off x="457199" y="5694326"/>
            <a:ext cx="10982739" cy="1107996"/>
          </a:xfrm>
          <a:prstGeom prst="rect">
            <a:avLst/>
          </a:prstGeom>
          <a:noFill/>
        </p:spPr>
        <p:txBody>
          <a:bodyPr wrap="square" rtlCol="0">
            <a:spAutoFit/>
          </a:bodyPr>
          <a:lstStyle/>
          <a:p>
            <a:r>
              <a:rPr lang="zh-CN" altLang="en-US" sz="2400" dirty="0"/>
              <a:t>柠檬市场（二手</a:t>
            </a:r>
            <a:r>
              <a:rPr lang="en-US" altLang="zh-CN" sz="2400" dirty="0"/>
              <a:t>/</a:t>
            </a:r>
            <a:r>
              <a:rPr lang="zh-CN" altLang="en-US" sz="2400" dirty="0"/>
              <a:t>次品市场）：在市场中，产品的卖方对产品的质量拥有比买方更多的信息。好的商品遭受淘汰，而劣等品会逐渐占领市场，从而取代好的商品。</a:t>
            </a:r>
          </a:p>
          <a:p>
            <a:endParaRPr lang="zh-CN" altLang="en-US" dirty="0"/>
          </a:p>
        </p:txBody>
      </p:sp>
    </p:spTree>
    <p:extLst>
      <p:ext uri="{BB962C8B-B14F-4D97-AF65-F5344CB8AC3E}">
        <p14:creationId xmlns:p14="http://schemas.microsoft.com/office/powerpoint/2010/main" val="3687463707"/>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fontAlgn="base">
              <a:spcAft>
                <a:spcPct val="0"/>
              </a:spcAft>
              <a:defRPr/>
            </a:pPr>
            <a:fld id="{1EB1E6A9-3A2C-4EFD-BB37-F335382C68A7}" type="slidenum">
              <a:rPr lang="en-US" altLang="zh-CN" smtClean="0"/>
              <a:pPr fontAlgn="base">
                <a:spcAft>
                  <a:spcPct val="0"/>
                </a:spcAft>
                <a:defRPr/>
              </a:pPr>
              <a:t>37</a:t>
            </a:fld>
            <a:endParaRPr lang="zh-CN" altLang="en-US"/>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lvl="0"/>
            <a:r>
              <a:rPr lang="zh-CN" altLang="en-US" kern="0" dirty="0"/>
              <a:t>二、如何应对不对称信息？</a:t>
            </a:r>
          </a:p>
        </p:txBody>
      </p:sp>
      <p:sp>
        <p:nvSpPr>
          <p:cNvPr id="4" name="内容占位符 2"/>
          <p:cNvSpPr txBox="1">
            <a:spLocks/>
          </p:cNvSpPr>
          <p:nvPr/>
        </p:nvSpPr>
        <p:spPr>
          <a:xfrm>
            <a:off x="1500372" y="1233995"/>
            <a:ext cx="9578959" cy="5015885"/>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eaLnBrk="1" hangingPunct="1">
              <a:lnSpc>
                <a:spcPct val="120000"/>
              </a:lnSpc>
              <a:spcBef>
                <a:spcPct val="0"/>
              </a:spcBef>
              <a:buNone/>
            </a:pPr>
            <a:endParaRPr lang="zh-CN" altLang="en-US" sz="3200" kern="0" dirty="0" smtClean="0"/>
          </a:p>
          <a:p>
            <a:pPr eaLnBrk="1" hangingPunct="1">
              <a:lnSpc>
                <a:spcPct val="120000"/>
              </a:lnSpc>
              <a:spcBef>
                <a:spcPct val="0"/>
              </a:spcBef>
            </a:pPr>
            <a:r>
              <a:rPr lang="zh-CN" altLang="en-US" sz="3000" b="1" dirty="0" smtClean="0">
                <a:solidFill>
                  <a:srgbClr val="FF0000"/>
                </a:solidFill>
                <a:latin typeface="微软雅黑" panose="020B0503020204020204" pitchFamily="34" charset="-122"/>
                <a:ea typeface="微软雅黑" panose="020B0503020204020204" pitchFamily="34" charset="-122"/>
              </a:rPr>
              <a:t>委托</a:t>
            </a:r>
            <a:r>
              <a:rPr lang="en-US" altLang="zh-CN" sz="3000" b="1" dirty="0" smtClean="0">
                <a:solidFill>
                  <a:srgbClr val="FF0000"/>
                </a:solidFill>
                <a:latin typeface="微软雅黑" panose="020B0503020204020204" pitchFamily="34" charset="-122"/>
                <a:ea typeface="微软雅黑" panose="020B0503020204020204" pitchFamily="34" charset="-122"/>
              </a:rPr>
              <a:t>-</a:t>
            </a:r>
            <a:r>
              <a:rPr lang="zh-CN" altLang="en-US" sz="3000" b="1" dirty="0" smtClean="0">
                <a:solidFill>
                  <a:srgbClr val="FF0000"/>
                </a:solidFill>
                <a:latin typeface="微软雅黑" panose="020B0503020204020204" pitchFamily="34" charset="-122"/>
                <a:ea typeface="微软雅黑" panose="020B0503020204020204" pitchFamily="34" charset="-122"/>
              </a:rPr>
              <a:t>代理问题：</a:t>
            </a:r>
            <a:r>
              <a:rPr lang="zh-CN" altLang="en-US" sz="3000" b="1" dirty="0">
                <a:solidFill>
                  <a:srgbClr val="0070C0"/>
                </a:solidFill>
                <a:latin typeface="微软雅黑" panose="020B0503020204020204" pitchFamily="34" charset="-122"/>
                <a:ea typeface="微软雅黑" panose="020B0503020204020204" pitchFamily="34" charset="-122"/>
              </a:rPr>
              <a:t>更好的</a:t>
            </a:r>
            <a:r>
              <a:rPr lang="zh-CN" altLang="en-US" sz="3000" b="1" dirty="0" smtClean="0">
                <a:solidFill>
                  <a:srgbClr val="0070C0"/>
                </a:solidFill>
                <a:latin typeface="微软雅黑" panose="020B0503020204020204" pitchFamily="34" charset="-122"/>
                <a:ea typeface="微软雅黑" panose="020B0503020204020204" pitchFamily="34" charset="-122"/>
              </a:rPr>
              <a:t>监督，</a:t>
            </a:r>
            <a:r>
              <a:rPr lang="zh-CN" altLang="en-US" sz="3000" b="1" dirty="0">
                <a:solidFill>
                  <a:srgbClr val="0070C0"/>
                </a:solidFill>
                <a:latin typeface="微软雅黑" panose="020B0503020204020204" pitchFamily="34" charset="-122"/>
                <a:ea typeface="微软雅黑" panose="020B0503020204020204" pitchFamily="34" charset="-122"/>
              </a:rPr>
              <a:t>高工资（效率工资理论</a:t>
            </a:r>
            <a:r>
              <a:rPr lang="zh-CN" altLang="en-US" sz="3000" b="1" dirty="0" smtClean="0">
                <a:solidFill>
                  <a:srgbClr val="0070C0"/>
                </a:solidFill>
                <a:latin typeface="微软雅黑" panose="020B0503020204020204" pitchFamily="34" charset="-122"/>
                <a:ea typeface="微软雅黑" panose="020B0503020204020204" pitchFamily="34" charset="-122"/>
              </a:rPr>
              <a:t>），延期支付，签订工作合同。。</a:t>
            </a:r>
            <a:endParaRPr lang="en-US" altLang="zh-CN" sz="3000" b="1" dirty="0" smtClean="0">
              <a:solidFill>
                <a:srgbClr val="0070C0"/>
              </a:solidFill>
              <a:latin typeface="微软雅黑" panose="020B0503020204020204" pitchFamily="34" charset="-122"/>
              <a:ea typeface="微软雅黑" panose="020B0503020204020204" pitchFamily="34" charset="-122"/>
            </a:endParaRPr>
          </a:p>
          <a:p>
            <a:pPr lvl="1" eaLnBrk="1" hangingPunct="1">
              <a:lnSpc>
                <a:spcPct val="120000"/>
              </a:lnSpc>
              <a:spcBef>
                <a:spcPct val="0"/>
              </a:spcBef>
            </a:pPr>
            <a:r>
              <a:rPr lang="zh-CN" altLang="en-US" sz="2800" b="1" dirty="0" smtClean="0">
                <a:solidFill>
                  <a:srgbClr val="0070C0"/>
                </a:solidFill>
                <a:latin typeface="微软雅黑" panose="020B0503020204020204" pitchFamily="34" charset="-122"/>
                <a:ea typeface="微软雅黑" panose="020B0503020204020204" pitchFamily="34" charset="-122"/>
              </a:rPr>
              <a:t>董事会考察管理者业绩并设计工资福利（奖金，股票）</a:t>
            </a:r>
            <a:endParaRPr lang="en-US" altLang="zh-CN" sz="2800" b="1" dirty="0" smtClean="0">
              <a:solidFill>
                <a:srgbClr val="0070C0"/>
              </a:solidFill>
              <a:latin typeface="微软雅黑" panose="020B0503020204020204" pitchFamily="34" charset="-122"/>
              <a:ea typeface="微软雅黑" panose="020B0503020204020204" pitchFamily="34" charset="-122"/>
            </a:endParaRPr>
          </a:p>
          <a:p>
            <a:pPr lvl="1" eaLnBrk="1" hangingPunct="1">
              <a:lnSpc>
                <a:spcPct val="120000"/>
              </a:lnSpc>
              <a:spcBef>
                <a:spcPct val="0"/>
              </a:spcBef>
            </a:pPr>
            <a:endParaRPr lang="en-US" altLang="zh-CN" sz="3000" b="1" dirty="0" smtClean="0">
              <a:solidFill>
                <a:srgbClr val="0070C0"/>
              </a:solidFill>
              <a:latin typeface="微软雅黑" panose="020B0503020204020204" pitchFamily="34" charset="-122"/>
              <a:ea typeface="微软雅黑" panose="020B0503020204020204" pitchFamily="34" charset="-122"/>
            </a:endParaRPr>
          </a:p>
          <a:p>
            <a:pPr>
              <a:lnSpc>
                <a:spcPct val="120000"/>
              </a:lnSpc>
              <a:spcBef>
                <a:spcPct val="0"/>
              </a:spcBef>
              <a:defRPr/>
            </a:pPr>
            <a:endParaRPr lang="en-US" altLang="zh-CN" sz="3200" b="1" dirty="0">
              <a:solidFill>
                <a:srgbClr val="0070C0"/>
              </a:solidFill>
              <a:latin typeface="微软雅黑" panose="020B0503020204020204" pitchFamily="34" charset="-122"/>
              <a:ea typeface="微软雅黑" panose="020B0503020204020204" pitchFamily="34" charset="-122"/>
            </a:endParaRPr>
          </a:p>
          <a:p>
            <a:pPr>
              <a:lnSpc>
                <a:spcPct val="120000"/>
              </a:lnSpc>
              <a:spcBef>
                <a:spcPct val="0"/>
              </a:spcBef>
              <a:defRPr/>
            </a:pPr>
            <a:endParaRPr lang="en-US" altLang="zh-CN" sz="3200" b="1" dirty="0">
              <a:solidFill>
                <a:srgbClr val="0070C0"/>
              </a:solidFill>
              <a:latin typeface="微软雅黑" panose="020B0503020204020204" pitchFamily="34" charset="-122"/>
              <a:ea typeface="微软雅黑" panose="020B0503020204020204" pitchFamily="34" charset="-122"/>
            </a:endParaRPr>
          </a:p>
          <a:p>
            <a:pPr lvl="0">
              <a:lnSpc>
                <a:spcPct val="120000"/>
              </a:lnSpc>
              <a:spcBef>
                <a:spcPct val="0"/>
              </a:spcBef>
              <a:defRPr/>
            </a:pPr>
            <a:endParaRPr lang="en-US" altLang="zh-CN" sz="3200" b="1" dirty="0">
              <a:solidFill>
                <a:srgbClr val="0070C0"/>
              </a:solidFill>
              <a:latin typeface="微软雅黑" panose="020B0503020204020204" pitchFamily="34" charset="-122"/>
              <a:ea typeface="微软雅黑" panose="020B0503020204020204" pitchFamily="34" charset="-122"/>
            </a:endParaRPr>
          </a:p>
          <a:p>
            <a:endParaRPr lang="zh-CN" altLang="en-US" sz="3200" kern="0" dirty="0" smtClean="0"/>
          </a:p>
        </p:txBody>
      </p:sp>
    </p:spTree>
    <p:extLst>
      <p:ext uri="{BB962C8B-B14F-4D97-AF65-F5344CB8AC3E}">
        <p14:creationId xmlns:p14="http://schemas.microsoft.com/office/powerpoint/2010/main" val="158343357"/>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38</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a:ln>
                  <a:noFill/>
                </a:ln>
                <a:solidFill>
                  <a:srgbClr val="CC0000"/>
                </a:solidFill>
                <a:effectLst/>
                <a:uLnTx/>
                <a:uFillTx/>
                <a:latin typeface="Arial"/>
                <a:ea typeface="+mj-ea"/>
                <a:cs typeface="+mj-cs"/>
              </a:rPr>
              <a:t>二、如何应对不对称信息？</a:t>
            </a:r>
          </a:p>
        </p:txBody>
      </p:sp>
      <p:sp>
        <p:nvSpPr>
          <p:cNvPr id="4" name="内容占位符 2"/>
          <p:cNvSpPr txBox="1">
            <a:spLocks/>
          </p:cNvSpPr>
          <p:nvPr/>
        </p:nvSpPr>
        <p:spPr>
          <a:xfrm>
            <a:off x="1500372" y="1233995"/>
            <a:ext cx="9578959" cy="5015885"/>
          </a:xfrm>
          <a:prstGeom prst="rect">
            <a:avLst/>
          </a:prstGeom>
          <a:noFill/>
          <a:ln w="9525">
            <a:noFill/>
          </a:ln>
        </p:spPr>
        <p:txBody>
          <a:bodyPr>
            <a:normAutofit fontScale="92500" lnSpcReduction="20000"/>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zh-CN" altLang="en-US" sz="32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委托</a:t>
            </a:r>
            <a:r>
              <a:rPr kumimoji="0" lang="en-US" altLang="zh-CN" sz="32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sz="32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代理问题：</a:t>
            </a:r>
            <a:r>
              <a:rPr kumimoji="0" lang="zh-CN" altLang="en-US"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更好的</a:t>
            </a: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监督，</a:t>
            </a:r>
            <a:r>
              <a:rPr kumimoji="0" lang="zh-CN" altLang="en-US"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高工资（效率工资理论</a:t>
            </a: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），延期支付，签订工作合同。。</a:t>
            </a:r>
            <a:endPar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20000"/>
              </a:lnSpc>
              <a:spcBef>
                <a:spcPct val="0"/>
              </a:spcBef>
              <a:spcAft>
                <a:spcPct val="0"/>
              </a:spcAft>
              <a:buClrTx/>
              <a:buSzTx/>
              <a:buFont typeface="Arial" panose="020B0604020202020204" pitchFamily="34" charset="0"/>
              <a:buChar char="–"/>
              <a:tabLst/>
              <a:defRPr/>
            </a:pP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董事会考察管理者业绩并设计工资福利（奖金，股票）</a:t>
            </a: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20000"/>
              </a:lnSpc>
              <a:spcBef>
                <a:spcPct val="0"/>
              </a:spcBef>
              <a:spcAft>
                <a:spcPct val="0"/>
              </a:spcAft>
              <a:buClrTx/>
              <a:buSzTx/>
              <a:buFont typeface="Arial" panose="020B0604020202020204" pitchFamily="34" charset="0"/>
              <a:buChar char="–"/>
              <a:tabLst/>
              <a:defRPr/>
            </a:pP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r>
              <a:rPr kumimoji="0" lang="zh-CN" altLang="en-US" sz="32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商品市场</a:t>
            </a:r>
            <a:r>
              <a:rPr kumimoji="0" lang="en-US" altLang="zh-CN" sz="32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sz="32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二手市场</a:t>
            </a:r>
            <a:r>
              <a:rPr kumimoji="0" lang="en-US" altLang="zh-CN" sz="32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a:t>
            </a:r>
            <a:r>
              <a:rPr kumimoji="0" lang="zh-CN" altLang="en-US" sz="32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劳动力市场：</a:t>
            </a: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传递商品质量过硬的信号给消费者</a:t>
            </a:r>
            <a:r>
              <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劳动需求方（雇主）</a:t>
            </a:r>
            <a:endPar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0" hangingPunct="0">
              <a:lnSpc>
                <a:spcPct val="120000"/>
              </a:lnSpc>
              <a:spcBef>
                <a:spcPct val="0"/>
              </a:spcBef>
              <a:spcAft>
                <a:spcPct val="0"/>
              </a:spcAft>
              <a:buClrTx/>
              <a:buSzTx/>
              <a:buFont typeface="Arial" panose="020B0604020202020204" pitchFamily="34" charset="0"/>
              <a:buChar char="–"/>
              <a:tabLst/>
              <a:defRPr/>
            </a:pP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质量保证书，包退包换包修服务，品牌声誉，广告。。</a:t>
            </a: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0" hangingPunct="0">
              <a:lnSpc>
                <a:spcPct val="120000"/>
              </a:lnSpc>
              <a:spcBef>
                <a:spcPct val="0"/>
              </a:spcBef>
              <a:spcAft>
                <a:spcPct val="0"/>
              </a:spcAft>
              <a:buClrTx/>
              <a:buSzTx/>
              <a:buFont typeface="Arial" panose="020B0604020202020204" pitchFamily="34" charset="0"/>
              <a:buChar char="–"/>
              <a:tabLst/>
              <a:defRPr/>
            </a:pP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二手车中介，</a:t>
            </a:r>
            <a:r>
              <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VIN number</a:t>
            </a: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a:t>
            </a: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0" fontAlgn="base" latinLnBrk="0" hangingPunct="0">
              <a:lnSpc>
                <a:spcPct val="120000"/>
              </a:lnSpc>
              <a:spcBef>
                <a:spcPct val="0"/>
              </a:spcBef>
              <a:spcAft>
                <a:spcPct val="0"/>
              </a:spcAft>
              <a:buClrTx/>
              <a:buSzTx/>
              <a:buFont typeface="Arial" panose="020B0604020202020204" pitchFamily="34" charset="0"/>
              <a:buChar char="–"/>
              <a:tabLst/>
              <a:defRPr/>
            </a:pP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高学历，</a:t>
            </a:r>
            <a:r>
              <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GPA</a:t>
            </a: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，推荐信，英语</a:t>
            </a:r>
            <a:r>
              <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计算机</a:t>
            </a:r>
            <a:r>
              <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获奖证书，良好形象。。</a:t>
            </a: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spTree>
    <p:extLst>
      <p:ext uri="{BB962C8B-B14F-4D97-AF65-F5344CB8AC3E}">
        <p14:creationId xmlns:p14="http://schemas.microsoft.com/office/powerpoint/2010/main" val="25475872"/>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39</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a:ln>
                  <a:noFill/>
                </a:ln>
                <a:solidFill>
                  <a:srgbClr val="CC0000"/>
                </a:solidFill>
                <a:effectLst/>
                <a:uLnTx/>
                <a:uFillTx/>
                <a:latin typeface="Arial"/>
                <a:ea typeface="+mj-ea"/>
                <a:cs typeface="+mj-cs"/>
              </a:rPr>
              <a:t>二、如何应对不对称信息？</a:t>
            </a:r>
          </a:p>
        </p:txBody>
      </p:sp>
      <p:sp>
        <p:nvSpPr>
          <p:cNvPr id="4" name="内容占位符 2"/>
          <p:cNvSpPr txBox="1">
            <a:spLocks/>
          </p:cNvSpPr>
          <p:nvPr/>
        </p:nvSpPr>
        <p:spPr>
          <a:xfrm>
            <a:off x="1500373" y="1233995"/>
            <a:ext cx="9392528" cy="5015885"/>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zh-CN" altLang="en-US" sz="30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医疗保险：</a:t>
            </a: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20000"/>
              </a:lnSpc>
              <a:spcBef>
                <a:spcPct val="0"/>
              </a:spcBef>
              <a:spcAft>
                <a:spcPct val="0"/>
              </a:spcAft>
              <a:buClrTx/>
              <a:buSzTx/>
              <a:buFont typeface="Arial" panose="020B0604020202020204" pitchFamily="34" charset="0"/>
              <a:buChar char="–"/>
              <a:tabLst/>
              <a:defRPr/>
            </a:pP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道德风险：提供健康习惯的正向激励，设定免赔额或者共同负担金额（固定</a:t>
            </a:r>
            <a:r>
              <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比例）。。</a:t>
            </a:r>
            <a:endPar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20000"/>
              </a:lnSpc>
              <a:spcBef>
                <a:spcPct val="0"/>
              </a:spcBef>
              <a:spcAft>
                <a:spcPct val="0"/>
              </a:spcAft>
              <a:buClrTx/>
              <a:buSzTx/>
              <a:buFont typeface="Arial" panose="020B0604020202020204" pitchFamily="34" charset="0"/>
              <a:buChar char="–"/>
              <a:tabLst/>
              <a:defRPr/>
            </a:pP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逆向</a:t>
            </a: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选择</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：根据年龄</a:t>
            </a:r>
            <a:r>
              <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性别</a:t>
            </a:r>
            <a:r>
              <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职业等个人特征，病史</a:t>
            </a: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，家族</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病史定价。。</a:t>
            </a:r>
            <a:endPar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20000"/>
              </a:lnSpc>
              <a:spcBef>
                <a:spcPct val="0"/>
              </a:spcBef>
              <a:spcAft>
                <a:spcPct val="0"/>
              </a:spcAft>
              <a:buClrTx/>
              <a:buSzTx/>
              <a:buFont typeface="Arial" panose="020B0604020202020204" pitchFamily="34" charset="0"/>
              <a:buChar char="–"/>
              <a:tabLst/>
              <a:defRPr/>
            </a:pP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285750" algn="l" defTabSz="914400" rtl="0" eaLnBrk="1" fontAlgn="base" latinLnBrk="0" hangingPunct="1">
              <a:lnSpc>
                <a:spcPct val="120000"/>
              </a:lnSpc>
              <a:spcBef>
                <a:spcPct val="0"/>
              </a:spcBef>
              <a:spcAft>
                <a:spcPct val="0"/>
              </a:spcAft>
              <a:buClrTx/>
              <a:buSzTx/>
              <a:buFont typeface="Arial" panose="020B0604020202020204" pitchFamily="34" charset="0"/>
              <a:buChar char="–"/>
              <a:tabLst/>
              <a:defRPr/>
            </a:pPr>
            <a:endPar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20000"/>
              </a:lnSpc>
              <a:spcBef>
                <a:spcPct val="0"/>
              </a:spcBef>
              <a:spcAft>
                <a:spcPct val="0"/>
              </a:spcAft>
              <a:buClrTx/>
              <a:buSzTx/>
              <a:buFont typeface="Arial" panose="020B0604020202020204" pitchFamily="34" charset="0"/>
              <a:buChar char="–"/>
              <a:tabLst/>
              <a:defRPr/>
            </a:pP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spTree>
    <p:extLst>
      <p:ext uri="{BB962C8B-B14F-4D97-AF65-F5344CB8AC3E}">
        <p14:creationId xmlns:p14="http://schemas.microsoft.com/office/powerpoint/2010/main" val="2413662159"/>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2611438" y="101601"/>
            <a:ext cx="8094662" cy="860425"/>
          </a:xfrm>
        </p:spPr>
        <p:txBody>
          <a:bodyPr vert="horz" wrap="square" lIns="91440" tIns="45720" rIns="91440" bIns="45720" anchor="t"/>
          <a:lstStyle/>
          <a:p>
            <a:pPr eaLnBrk="1" hangingPunct="1"/>
            <a:r>
              <a:rPr lang="zh-CN" altLang="en-US" b="1" dirty="0" smtClean="0">
                <a:ea typeface="宋体" panose="02010600030101010101" pitchFamily="2" charset="-122"/>
              </a:rPr>
              <a:t>导言</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8185785" y="1025525"/>
            <a:ext cx="2204720" cy="5422900"/>
          </a:xfrm>
        </p:spPr>
        <p:txBody>
          <a:bodyPr vert="horz" wrap="square" lIns="91440" tIns="45720" rIns="91440" bIns="45720" anchor="t"/>
          <a:lstStyle/>
          <a:p>
            <a:pPr marL="0" indent="0" eaLnBrk="1" hangingPunct="1">
              <a:buNone/>
            </a:pPr>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marL="0" indent="0" eaLnBrk="1" hangingPunct="1">
              <a:buNone/>
            </a:pPr>
            <a:endParaRPr lang="en-US" altLang="zh-CN" sz="2400" dirty="0">
              <a:ea typeface="宋体" panose="02010600030101010101" pitchFamily="2" charset="-122"/>
            </a:endParaRPr>
          </a:p>
        </p:txBody>
      </p:sp>
      <p:sp>
        <p:nvSpPr>
          <p:cNvPr id="24580" name="Slide Number Placeholder 1"/>
          <p:cNvSpPr txBox="1">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1200" b="0" i="0" u="none" strike="noStrike" kern="1200" cap="none" spc="0" normalizeH="0" baseline="0" noProof="0" dirty="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4</a:t>
            </a:fld>
            <a:endParaRPr kumimoji="0" lang="en-US" altLang="zh-CN" sz="1200" b="0" i="0" u="none" strike="noStrike" kern="1200" cap="none" spc="0" normalizeH="0" baseline="0" noProof="0" dirty="0">
              <a:ln>
                <a:noFill/>
              </a:ln>
              <a:solidFill>
                <a:srgbClr val="002060"/>
              </a:solidFill>
              <a:effectLst/>
              <a:uLnTx/>
              <a:uFillTx/>
              <a:latin typeface="Arial"/>
              <a:ea typeface="宋体" panose="02010600030101010101" pitchFamily="2" charset="-122"/>
              <a:cs typeface="+mn-cs"/>
            </a:endParaRPr>
          </a:p>
        </p:txBody>
      </p:sp>
      <p:sp>
        <p:nvSpPr>
          <p:cNvPr id="7" name="矩形 6"/>
          <p:cNvSpPr/>
          <p:nvPr/>
        </p:nvSpPr>
        <p:spPr>
          <a:xfrm>
            <a:off x="1519238"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3400" b="0" i="0" u="none" strike="noStrike" kern="1200" cap="none" spc="0" normalizeH="0" baseline="0" noProof="0" dirty="0">
              <a:ln>
                <a:noFill/>
              </a:ln>
              <a:solidFill>
                <a:srgbClr val="C00000"/>
              </a:solidFill>
              <a:effectLst/>
              <a:uLnTx/>
              <a:uFillTx/>
              <a:latin typeface="Arial"/>
              <a:ea typeface="+mn-ea"/>
              <a:cs typeface="+mn-cs"/>
            </a:endParaRPr>
          </a:p>
        </p:txBody>
      </p:sp>
      <p:sp>
        <p:nvSpPr>
          <p:cNvPr id="8" name="内容占位符 2"/>
          <p:cNvSpPr txBox="1">
            <a:spLocks/>
          </p:cNvSpPr>
          <p:nvPr/>
        </p:nvSpPr>
        <p:spPr>
          <a:xfrm>
            <a:off x="1633538" y="1331649"/>
            <a:ext cx="9392528" cy="4772289"/>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3200" b="0" i="0" u="none" strike="noStrike" kern="0" cap="none" spc="0" normalizeH="0" baseline="0" noProof="0" dirty="0" smtClean="0">
              <a:ln>
                <a:noFill/>
              </a:ln>
              <a:solidFill>
                <a:srgbClr val="005EA4"/>
              </a:solidFill>
              <a:effectLst/>
              <a:uLnTx/>
              <a:uFillTx/>
              <a:latin typeface="Arial"/>
              <a:ea typeface="+mn-ea"/>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什么</a:t>
            </a: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叫不对称信息？生活中的不对称信息有哪些</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a:t>
            </a:r>
            <a:endPar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2800" b="0" i="0" u="none" strike="noStrike" kern="0" cap="none" spc="0" normalizeH="0" baseline="0" noProof="0" dirty="0" smtClean="0">
              <a:ln>
                <a:noFill/>
              </a:ln>
              <a:solidFill>
                <a:srgbClr val="005EA4"/>
              </a:solidFill>
              <a:effectLst/>
              <a:uLnTx/>
              <a:uFillTx/>
              <a:latin typeface="Arial"/>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zh-CN" altLang="en-US" sz="28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不对称</a:t>
            </a: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信息：</a:t>
            </a: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“我知道一些你不知道的事”，人们在获得（掌握）相关知识（信息）上的差别。</a:t>
            </a:r>
            <a:endParaRPr kumimoji="0" lang="en-US" altLang="zh-CN"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2800" b="0" i="0" u="none" strike="noStrike" kern="0" cap="none" spc="0" normalizeH="0" baseline="0" noProof="0" dirty="0" smtClean="0">
              <a:ln>
                <a:noFill/>
              </a:ln>
              <a:solidFill>
                <a:srgbClr val="005EA4"/>
              </a:solidFill>
              <a:effectLst/>
              <a:uLnTx/>
              <a:uFillTx/>
              <a:latin typeface="Arial"/>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送</a:t>
            </a: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生日礼物：包包？化妆品？电子产品？微信红包</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a:t>
            </a:r>
            <a:endPar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spTree>
    <p:extLst>
      <p:ext uri="{BB962C8B-B14F-4D97-AF65-F5344CB8AC3E}">
        <p14:creationId xmlns:p14="http://schemas.microsoft.com/office/powerpoint/2010/main" val="1659527197"/>
      </p:ext>
    </p:extLst>
  </p:cSld>
  <p:clrMapOvr>
    <a:masterClrMapping/>
  </p:clrMapOvr>
  <p:transition>
    <p:cover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40</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a:ln>
                  <a:noFill/>
                </a:ln>
                <a:solidFill>
                  <a:srgbClr val="CC0000"/>
                </a:solidFill>
                <a:effectLst/>
                <a:uLnTx/>
                <a:uFillTx/>
                <a:latin typeface="Arial"/>
                <a:ea typeface="+mj-ea"/>
                <a:cs typeface="+mj-cs"/>
              </a:rPr>
              <a:t>二、如何应对不对称信息？</a:t>
            </a:r>
          </a:p>
        </p:txBody>
      </p:sp>
      <p:sp>
        <p:nvSpPr>
          <p:cNvPr id="4" name="内容占位符 2"/>
          <p:cNvSpPr txBox="1">
            <a:spLocks/>
          </p:cNvSpPr>
          <p:nvPr/>
        </p:nvSpPr>
        <p:spPr>
          <a:xfrm>
            <a:off x="1500373" y="1233995"/>
            <a:ext cx="9392528" cy="5015885"/>
          </a:xfrm>
          <a:prstGeom prst="rect">
            <a:avLst/>
          </a:prstGeom>
          <a:noFill/>
          <a:ln w="9525">
            <a:noFill/>
          </a:ln>
        </p:spPr>
        <p:txBody>
          <a:bodyPr>
            <a:normAutofit fontScale="92500" lnSpcReduction="20000"/>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zh-CN" altLang="en-US" sz="32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医疗保险：</a:t>
            </a:r>
            <a:endPar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20000"/>
              </a:lnSpc>
              <a:spcBef>
                <a:spcPct val="0"/>
              </a:spcBef>
              <a:spcAft>
                <a:spcPct val="0"/>
              </a:spcAft>
              <a:buClrTx/>
              <a:buSzTx/>
              <a:buFont typeface="Arial" panose="020B0604020202020204" pitchFamily="34" charset="0"/>
              <a:buChar char="–"/>
              <a:tabLst/>
              <a:defRPr/>
            </a:pP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道德风险：提供健康习惯的正向激励，设定免赔额或者共同负担金额（固定</a:t>
            </a:r>
            <a:r>
              <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比例）。。</a:t>
            </a: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lvl="1" eaLnBrk="1" hangingPunct="1">
              <a:lnSpc>
                <a:spcPct val="120000"/>
              </a:lnSpc>
              <a:spcBef>
                <a:spcPct val="0"/>
              </a:spcBef>
            </a:pPr>
            <a:r>
              <a:rPr lang="zh-CN" altLang="en-US" sz="3000" b="1" dirty="0" smtClean="0">
                <a:solidFill>
                  <a:srgbClr val="0070C0"/>
                </a:solidFill>
                <a:latin typeface="微软雅黑" panose="020B0503020204020204" pitchFamily="34" charset="-122"/>
                <a:ea typeface="微软雅黑" panose="020B0503020204020204" pitchFamily="34" charset="-122"/>
              </a:rPr>
              <a:t>逆向</a:t>
            </a:r>
            <a:r>
              <a:rPr lang="zh-CN" altLang="en-US" sz="3000" b="1" dirty="0">
                <a:solidFill>
                  <a:srgbClr val="0070C0"/>
                </a:solidFill>
                <a:latin typeface="微软雅黑" panose="020B0503020204020204" pitchFamily="34" charset="-122"/>
                <a:ea typeface="微软雅黑" panose="020B0503020204020204" pitchFamily="34" charset="-122"/>
              </a:rPr>
              <a:t>选择</a:t>
            </a:r>
            <a:r>
              <a:rPr lang="zh-CN" altLang="en-US" sz="3000" b="1" dirty="0" smtClean="0">
                <a:solidFill>
                  <a:srgbClr val="0070C0"/>
                </a:solidFill>
                <a:latin typeface="微软雅黑" panose="020B0503020204020204" pitchFamily="34" charset="-122"/>
                <a:ea typeface="微软雅黑" panose="020B0503020204020204" pitchFamily="34" charset="-122"/>
              </a:rPr>
              <a:t>：根据年龄</a:t>
            </a:r>
            <a:r>
              <a:rPr lang="en-US" altLang="zh-CN" sz="3000" b="1" dirty="0" smtClean="0">
                <a:solidFill>
                  <a:srgbClr val="0070C0"/>
                </a:solidFill>
                <a:latin typeface="微软雅黑" panose="020B0503020204020204" pitchFamily="34" charset="-122"/>
                <a:ea typeface="微软雅黑" panose="020B0503020204020204" pitchFamily="34" charset="-122"/>
              </a:rPr>
              <a:t>/</a:t>
            </a:r>
            <a:r>
              <a:rPr lang="zh-CN" altLang="en-US" sz="3000" b="1" dirty="0" smtClean="0">
                <a:solidFill>
                  <a:srgbClr val="0070C0"/>
                </a:solidFill>
                <a:latin typeface="微软雅黑" panose="020B0503020204020204" pitchFamily="34" charset="-122"/>
                <a:ea typeface="微软雅黑" panose="020B0503020204020204" pitchFamily="34" charset="-122"/>
              </a:rPr>
              <a:t>性别</a:t>
            </a:r>
            <a:r>
              <a:rPr lang="en-US" altLang="zh-CN" sz="3000" b="1" dirty="0" smtClean="0">
                <a:solidFill>
                  <a:srgbClr val="0070C0"/>
                </a:solidFill>
                <a:latin typeface="微软雅黑" panose="020B0503020204020204" pitchFamily="34" charset="-122"/>
                <a:ea typeface="微软雅黑" panose="020B0503020204020204" pitchFamily="34" charset="-122"/>
              </a:rPr>
              <a:t>/</a:t>
            </a:r>
            <a:r>
              <a:rPr lang="zh-CN" altLang="en-US" sz="3000" b="1" dirty="0" smtClean="0">
                <a:solidFill>
                  <a:srgbClr val="0070C0"/>
                </a:solidFill>
                <a:latin typeface="微软雅黑" panose="020B0503020204020204" pitchFamily="34" charset="-122"/>
                <a:ea typeface="微软雅黑" panose="020B0503020204020204" pitchFamily="34" charset="-122"/>
              </a:rPr>
              <a:t>职业等个人特征，病史</a:t>
            </a:r>
            <a:r>
              <a:rPr lang="zh-CN" altLang="en-US" sz="3000" b="1" dirty="0">
                <a:solidFill>
                  <a:srgbClr val="0070C0"/>
                </a:solidFill>
                <a:latin typeface="微软雅黑" panose="020B0503020204020204" pitchFamily="34" charset="-122"/>
                <a:ea typeface="微软雅黑" panose="020B0503020204020204" pitchFamily="34" charset="-122"/>
              </a:rPr>
              <a:t>，家族</a:t>
            </a:r>
            <a:r>
              <a:rPr lang="zh-CN" altLang="en-US" sz="3000" b="1" dirty="0" smtClean="0">
                <a:solidFill>
                  <a:srgbClr val="0070C0"/>
                </a:solidFill>
                <a:latin typeface="微软雅黑" panose="020B0503020204020204" pitchFamily="34" charset="-122"/>
                <a:ea typeface="微软雅黑" panose="020B0503020204020204" pitchFamily="34" charset="-122"/>
              </a:rPr>
              <a:t>病史定价。。</a:t>
            </a:r>
            <a:endParaRPr lang="zh-CN" altLang="en-US" sz="3000" b="1" dirty="0">
              <a:solidFill>
                <a:srgbClr val="0070C0"/>
              </a:solidFill>
              <a:latin typeface="微软雅黑" panose="020B0503020204020204" pitchFamily="34" charset="-122"/>
              <a:ea typeface="微软雅黑" panose="020B0503020204020204" pitchFamily="34" charset="-122"/>
            </a:endParaRPr>
          </a:p>
          <a:p>
            <a:pPr marL="742950" marR="0" lvl="1" indent="-285750" algn="l" defTabSz="914400" rtl="0" eaLnBrk="1" fontAlgn="base" latinLnBrk="0" hangingPunct="1">
              <a:lnSpc>
                <a:spcPct val="120000"/>
              </a:lnSpc>
              <a:spcBef>
                <a:spcPct val="0"/>
              </a:spcBef>
              <a:spcAft>
                <a:spcPct val="0"/>
              </a:spcAft>
              <a:buClrTx/>
              <a:buSzTx/>
              <a:buFont typeface="Arial" panose="020B0604020202020204" pitchFamily="34" charset="0"/>
              <a:buChar char="–"/>
              <a:tabLst/>
              <a:defRPr/>
            </a:pP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lvl="0" eaLnBrk="1" hangingPunct="1">
              <a:lnSpc>
                <a:spcPct val="120000"/>
              </a:lnSpc>
              <a:spcBef>
                <a:spcPct val="0"/>
              </a:spcBef>
              <a:defRPr/>
            </a:pPr>
            <a:r>
              <a:rPr lang="zh-CN" altLang="en-US" sz="3200" b="1" dirty="0" smtClean="0">
                <a:solidFill>
                  <a:srgbClr val="FF0000"/>
                </a:solidFill>
                <a:latin typeface="微软雅黑" panose="020B0503020204020204" pitchFamily="34" charset="-122"/>
                <a:ea typeface="微软雅黑" panose="020B0503020204020204" pitchFamily="34" charset="-122"/>
              </a:rPr>
              <a:t>汽车保险：</a:t>
            </a:r>
            <a:endParaRPr lang="en-US" altLang="zh-CN" sz="3200" b="1" dirty="0">
              <a:solidFill>
                <a:srgbClr val="0070C0"/>
              </a:solidFill>
              <a:latin typeface="微软雅黑" panose="020B0503020204020204" pitchFamily="34" charset="-122"/>
              <a:ea typeface="微软雅黑" panose="020B0503020204020204" pitchFamily="34" charset="-122"/>
            </a:endParaRPr>
          </a:p>
          <a:p>
            <a:pPr lvl="1" eaLnBrk="1" hangingPunct="1">
              <a:lnSpc>
                <a:spcPct val="120000"/>
              </a:lnSpc>
              <a:spcBef>
                <a:spcPct val="0"/>
              </a:spcBef>
              <a:defRPr/>
            </a:pPr>
            <a:r>
              <a:rPr lang="zh-CN" altLang="en-US" sz="3000" b="1" dirty="0">
                <a:solidFill>
                  <a:srgbClr val="0070C0"/>
                </a:solidFill>
                <a:latin typeface="微软雅黑" panose="020B0503020204020204" pitchFamily="34" charset="-122"/>
                <a:ea typeface="微软雅黑" panose="020B0503020204020204" pitchFamily="34" charset="-122"/>
              </a:rPr>
              <a:t>道德风险</a:t>
            </a:r>
            <a:r>
              <a:rPr lang="zh-CN" altLang="en-US" sz="3000" b="1" dirty="0" smtClean="0">
                <a:solidFill>
                  <a:srgbClr val="0070C0"/>
                </a:solidFill>
                <a:latin typeface="微软雅黑" panose="020B0503020204020204" pitchFamily="34" charset="-122"/>
                <a:ea typeface="微软雅黑" panose="020B0503020204020204" pitchFamily="34" charset="-122"/>
              </a:rPr>
              <a:t>：事故赔偿</a:t>
            </a:r>
            <a:r>
              <a:rPr lang="en-US" altLang="zh-CN" sz="3000" b="1" dirty="0" smtClean="0">
                <a:solidFill>
                  <a:srgbClr val="0070C0"/>
                </a:solidFill>
                <a:latin typeface="微软雅黑" panose="020B0503020204020204" pitchFamily="34" charset="-122"/>
                <a:ea typeface="微软雅黑" panose="020B0503020204020204" pitchFamily="34" charset="-122"/>
              </a:rPr>
              <a:t>/</a:t>
            </a:r>
            <a:r>
              <a:rPr lang="zh-CN" altLang="en-US" sz="3000" b="1" dirty="0" smtClean="0">
                <a:solidFill>
                  <a:srgbClr val="0070C0"/>
                </a:solidFill>
                <a:latin typeface="微软雅黑" panose="020B0503020204020204" pitchFamily="34" charset="-122"/>
                <a:ea typeface="微软雅黑" panose="020B0503020204020204" pitchFamily="34" charset="-122"/>
              </a:rPr>
              <a:t>超速罚单保险费上涨。。。</a:t>
            </a:r>
            <a:endParaRPr lang="en-US" altLang="zh-CN" sz="3000" b="1" dirty="0" smtClean="0">
              <a:solidFill>
                <a:srgbClr val="0070C0"/>
              </a:solidFill>
              <a:latin typeface="微软雅黑" panose="020B0503020204020204" pitchFamily="34" charset="-122"/>
              <a:ea typeface="微软雅黑" panose="020B0503020204020204" pitchFamily="34" charset="-122"/>
            </a:endParaRPr>
          </a:p>
          <a:p>
            <a:pPr lvl="1" eaLnBrk="1" hangingPunct="1">
              <a:lnSpc>
                <a:spcPct val="120000"/>
              </a:lnSpc>
              <a:spcBef>
                <a:spcPct val="0"/>
              </a:spcBef>
              <a:defRPr/>
            </a:pPr>
            <a:r>
              <a:rPr lang="zh-CN" altLang="en-US" sz="3000" b="1" dirty="0" smtClean="0">
                <a:solidFill>
                  <a:srgbClr val="0070C0"/>
                </a:solidFill>
                <a:latin typeface="微软雅黑" panose="020B0503020204020204" pitchFamily="34" charset="-122"/>
                <a:ea typeface="微软雅黑" panose="020B0503020204020204" pitchFamily="34" charset="-122"/>
              </a:rPr>
              <a:t>逆向</a:t>
            </a:r>
            <a:r>
              <a:rPr lang="zh-CN" altLang="en-US" sz="3000" b="1" dirty="0">
                <a:solidFill>
                  <a:srgbClr val="0070C0"/>
                </a:solidFill>
                <a:latin typeface="微软雅黑" panose="020B0503020204020204" pitchFamily="34" charset="-122"/>
                <a:ea typeface="微软雅黑" panose="020B0503020204020204" pitchFamily="34" charset="-122"/>
              </a:rPr>
              <a:t>选择：根据年龄</a:t>
            </a:r>
            <a:r>
              <a:rPr lang="en-US" altLang="zh-CN" sz="3000" b="1" dirty="0">
                <a:solidFill>
                  <a:srgbClr val="0070C0"/>
                </a:solidFill>
                <a:latin typeface="微软雅黑" panose="020B0503020204020204" pitchFamily="34" charset="-122"/>
                <a:ea typeface="微软雅黑" panose="020B0503020204020204" pitchFamily="34" charset="-122"/>
              </a:rPr>
              <a:t>/</a:t>
            </a:r>
            <a:r>
              <a:rPr lang="zh-CN" altLang="en-US" sz="3000" b="1" dirty="0" smtClean="0">
                <a:solidFill>
                  <a:srgbClr val="0070C0"/>
                </a:solidFill>
                <a:latin typeface="微软雅黑" panose="020B0503020204020204" pitchFamily="34" charset="-122"/>
                <a:ea typeface="微软雅黑" panose="020B0503020204020204" pitchFamily="34" charset="-122"/>
              </a:rPr>
              <a:t>性别</a:t>
            </a:r>
            <a:r>
              <a:rPr lang="en-US" altLang="zh-CN" sz="3000" b="1" dirty="0" smtClean="0">
                <a:solidFill>
                  <a:srgbClr val="0070C0"/>
                </a:solidFill>
                <a:latin typeface="微软雅黑" panose="020B0503020204020204" pitchFamily="34" charset="-122"/>
                <a:ea typeface="微软雅黑" panose="020B0503020204020204" pitchFamily="34" charset="-122"/>
              </a:rPr>
              <a:t>/</a:t>
            </a:r>
            <a:r>
              <a:rPr lang="zh-CN" altLang="en-US" sz="3000" b="1" dirty="0">
                <a:solidFill>
                  <a:srgbClr val="0070C0"/>
                </a:solidFill>
                <a:latin typeface="微软雅黑" panose="020B0503020204020204" pitchFamily="34" charset="-122"/>
                <a:ea typeface="微软雅黑" panose="020B0503020204020204" pitchFamily="34" charset="-122"/>
              </a:rPr>
              <a:t>及其他</a:t>
            </a:r>
            <a:r>
              <a:rPr lang="zh-CN" altLang="en-US" sz="3000" b="1" dirty="0" smtClean="0">
                <a:solidFill>
                  <a:srgbClr val="0070C0"/>
                </a:solidFill>
                <a:latin typeface="微软雅黑" panose="020B0503020204020204" pitchFamily="34" charset="-122"/>
                <a:ea typeface="微软雅黑" panose="020B0503020204020204" pitchFamily="34" charset="-122"/>
              </a:rPr>
              <a:t>个人特征，车辆的颜色品牌款式新旧程度定价</a:t>
            </a:r>
            <a:endParaRPr lang="en-US" altLang="zh-CN" sz="3000" b="1" dirty="0">
              <a:solidFill>
                <a:srgbClr val="0070C0"/>
              </a:solidFill>
              <a:latin typeface="微软雅黑" panose="020B0503020204020204" pitchFamily="34" charset="-122"/>
              <a:ea typeface="微软雅黑" panose="020B0503020204020204" pitchFamily="34" charset="-122"/>
            </a:endParaRPr>
          </a:p>
          <a:p>
            <a:pPr indent="-285750" eaLnBrk="1" hangingPunct="1">
              <a:lnSpc>
                <a:spcPct val="120000"/>
              </a:lnSpc>
              <a:spcBef>
                <a:spcPct val="0"/>
              </a:spcBef>
              <a:buFont typeface="Arial" panose="020B0604020202020204" pitchFamily="34" charset="0"/>
              <a:buChar char="–"/>
            </a:pPr>
            <a:endPar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20000"/>
              </a:lnSpc>
              <a:spcBef>
                <a:spcPct val="0"/>
              </a:spcBef>
              <a:spcAft>
                <a:spcPct val="0"/>
              </a:spcAft>
              <a:buClrTx/>
              <a:buSzTx/>
              <a:buFont typeface="Arial" panose="020B0604020202020204" pitchFamily="34" charset="0"/>
              <a:buChar char="–"/>
              <a:tabLst/>
              <a:defRPr/>
            </a:pP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spTree>
    <p:extLst>
      <p:ext uri="{BB962C8B-B14F-4D97-AF65-F5344CB8AC3E}">
        <p14:creationId xmlns:p14="http://schemas.microsoft.com/office/powerpoint/2010/main" val="3911566563"/>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41</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a:ln>
                  <a:noFill/>
                </a:ln>
                <a:solidFill>
                  <a:srgbClr val="CC0000"/>
                </a:solidFill>
                <a:effectLst/>
                <a:uLnTx/>
                <a:uFillTx/>
                <a:latin typeface="Arial"/>
                <a:ea typeface="+mj-ea"/>
                <a:cs typeface="+mj-cs"/>
              </a:rPr>
              <a:t>三、囚徒困境及博弈论</a:t>
            </a:r>
            <a:r>
              <a:rPr kumimoji="0" lang="zh-CN" altLang="en-US" sz="4000" b="0" i="0" u="none" strike="noStrike" kern="0" cap="none" spc="0" normalizeH="0" baseline="0" noProof="0" dirty="0" smtClean="0">
                <a:ln>
                  <a:noFill/>
                </a:ln>
                <a:solidFill>
                  <a:srgbClr val="CC0000"/>
                </a:solidFill>
                <a:effectLst/>
                <a:uLnTx/>
                <a:uFillTx/>
                <a:latin typeface="Arial"/>
                <a:ea typeface="+mj-ea"/>
                <a:cs typeface="+mj-cs"/>
              </a:rPr>
              <a:t>入门</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1038735" y="915956"/>
            <a:ext cx="9978454" cy="5613340"/>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zh-CN" altLang="en-US" sz="32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囚徒困境：</a:t>
            </a: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一个关于两名被警察抓住的罪犯的故事。警察有足够证据证明两名罪犯都犯有非法携带枪支的轻罪，因此每人要在狱中度过一年。警察还怀疑两名罪犯曾合伙抢劫银行，但他们缺乏有力的证据证明该项重罪。因此警察分别审问了两名罪犯，并提出以下交易：</a:t>
            </a: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20000"/>
              </a:lnSpc>
              <a:spcBef>
                <a:spcPct val="0"/>
              </a:spcBef>
              <a:spcAft>
                <a:spcPct val="0"/>
              </a:spcAft>
              <a:buClrTx/>
              <a:buSzTx/>
              <a:buFont typeface="Arial" panose="020B0604020202020204" pitchFamily="34" charset="0"/>
              <a:buChar char="–"/>
              <a:tabLst/>
              <a:defRPr/>
            </a:pP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spTree>
    <p:extLst>
      <p:ext uri="{BB962C8B-B14F-4D97-AF65-F5344CB8AC3E}">
        <p14:creationId xmlns:p14="http://schemas.microsoft.com/office/powerpoint/2010/main" val="43615359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fontAlgn="base">
              <a:spcAft>
                <a:spcPct val="0"/>
              </a:spcAft>
              <a:defRPr/>
            </a:pPr>
            <a:fld id="{1EB1E6A9-3A2C-4EFD-BB37-F335382C68A7}" type="slidenum">
              <a:rPr lang="en-US" altLang="zh-CN" smtClean="0"/>
              <a:pPr fontAlgn="base">
                <a:spcAft>
                  <a:spcPct val="0"/>
                </a:spcAft>
                <a:defRPr/>
              </a:pPr>
              <a:t>42</a:t>
            </a:fld>
            <a:endParaRPr lang="zh-CN" altLang="en-US"/>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lvl="0">
              <a:defRPr/>
            </a:pPr>
            <a:r>
              <a:rPr lang="zh-CN" altLang="en-US" kern="0" dirty="0"/>
              <a:t>三、囚徒困境及博弈论</a:t>
            </a:r>
            <a:r>
              <a:rPr lang="zh-CN" altLang="en-US" kern="0" dirty="0" smtClean="0"/>
              <a:t>入门</a:t>
            </a:r>
            <a:endParaRPr lang="zh-CN" altLang="en-US" kern="0" dirty="0"/>
          </a:p>
        </p:txBody>
      </p:sp>
      <p:sp>
        <p:nvSpPr>
          <p:cNvPr id="4" name="内容占位符 2"/>
          <p:cNvSpPr txBox="1">
            <a:spLocks/>
          </p:cNvSpPr>
          <p:nvPr/>
        </p:nvSpPr>
        <p:spPr>
          <a:xfrm>
            <a:off x="1038735" y="915956"/>
            <a:ext cx="9978454" cy="5613340"/>
          </a:xfrm>
          <a:prstGeom prst="rect">
            <a:avLst/>
          </a:prstGeom>
          <a:noFill/>
          <a:ln w="9525">
            <a:noFill/>
          </a:ln>
        </p:spPr>
        <p:txBody>
          <a:bodyPr>
            <a:normAutofit fontScale="92500" lnSpcReduction="10000"/>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a:p>
            <a:pPr eaLnBrk="1" hangingPunct="1">
              <a:lnSpc>
                <a:spcPct val="120000"/>
              </a:lnSpc>
              <a:spcBef>
                <a:spcPct val="0"/>
              </a:spcBef>
              <a:defRPr/>
            </a:pPr>
            <a:r>
              <a:rPr kumimoji="0" lang="zh-CN" altLang="en-US" sz="32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囚徒困境：</a:t>
            </a:r>
            <a:r>
              <a:rPr lang="zh-CN" altLang="en-US" sz="3000" b="1" dirty="0" smtClean="0">
                <a:solidFill>
                  <a:srgbClr val="0070C0"/>
                </a:solidFill>
                <a:latin typeface="微软雅黑" panose="020B0503020204020204" pitchFamily="34" charset="-122"/>
                <a:ea typeface="微软雅黑" panose="020B0503020204020204" pitchFamily="34" charset="-122"/>
              </a:rPr>
              <a:t>一个关于两名被警察抓住的罪犯的故事。警察有足够证据证明两名罪犯都犯有非法携带枪支的轻罪，因此每人要在狱中度过一年。警察还怀疑两名罪犯曾合伙抢劫银行，但他们缺乏有力的证据证明该项重罪。因此警察分别审问了两名罪犯，并提出以下交易：</a:t>
            </a: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lvl="0" eaLnBrk="1" hangingPunct="1">
              <a:lnSpc>
                <a:spcPct val="120000"/>
              </a:lnSpc>
              <a:spcBef>
                <a:spcPct val="0"/>
              </a:spcBef>
              <a:defRPr/>
            </a:pPr>
            <a:r>
              <a:rPr lang="zh-CN" altLang="en-US" sz="3200" b="1" dirty="0" smtClean="0">
                <a:solidFill>
                  <a:srgbClr val="00B0F0"/>
                </a:solidFill>
                <a:latin typeface="微软雅黑" panose="020B0503020204020204" pitchFamily="34" charset="-122"/>
                <a:ea typeface="微软雅黑" panose="020B0503020204020204" pitchFamily="34" charset="-122"/>
              </a:rPr>
              <a:t>现在我们有足够证据关你一年。但如果你承认银行抢劫案，并供出合伙者，你就可以被免除监禁，获得自由，而你的同伙如果拒不承认，将在狱中度过</a:t>
            </a:r>
            <a:r>
              <a:rPr lang="en-US" altLang="zh-CN" sz="3200" b="1" dirty="0" smtClean="0">
                <a:solidFill>
                  <a:srgbClr val="00B0F0"/>
                </a:solidFill>
                <a:latin typeface="微软雅黑" panose="020B0503020204020204" pitchFamily="34" charset="-122"/>
                <a:ea typeface="微软雅黑" panose="020B0503020204020204" pitchFamily="34" charset="-122"/>
              </a:rPr>
              <a:t>20</a:t>
            </a:r>
            <a:r>
              <a:rPr lang="zh-CN" altLang="en-US" sz="3200" b="1" dirty="0" smtClean="0">
                <a:solidFill>
                  <a:srgbClr val="00B0F0"/>
                </a:solidFill>
                <a:latin typeface="微软雅黑" panose="020B0503020204020204" pitchFamily="34" charset="-122"/>
                <a:ea typeface="微软雅黑" panose="020B0503020204020204" pitchFamily="34" charset="-122"/>
              </a:rPr>
              <a:t>年。</a:t>
            </a:r>
            <a:endParaRPr lang="en-US" altLang="zh-CN" sz="3200" b="1" dirty="0" smtClean="0">
              <a:solidFill>
                <a:srgbClr val="00B0F0"/>
              </a:solidFill>
              <a:latin typeface="微软雅黑" panose="020B0503020204020204" pitchFamily="34" charset="-122"/>
              <a:ea typeface="微软雅黑" panose="020B0503020204020204" pitchFamily="34" charset="-122"/>
            </a:endParaRPr>
          </a:p>
          <a:p>
            <a:pPr lvl="0" eaLnBrk="1" hangingPunct="1">
              <a:lnSpc>
                <a:spcPct val="120000"/>
              </a:lnSpc>
              <a:spcBef>
                <a:spcPct val="0"/>
              </a:spcBef>
              <a:defRPr/>
            </a:pPr>
            <a:r>
              <a:rPr kumimoji="0" lang="zh-CN" altLang="en-US" sz="32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cs typeface="+mn-cs"/>
              </a:rPr>
              <a:t>但如果你们两人都承认罪行，让我们节省了审讯成本，这样我们就采取一种折中的方式，给你们每人判</a:t>
            </a:r>
            <a:r>
              <a:rPr kumimoji="0" lang="en-US" altLang="zh-CN" sz="32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cs typeface="+mn-cs"/>
              </a:rPr>
              <a:t>8</a:t>
            </a:r>
            <a:r>
              <a:rPr kumimoji="0" lang="zh-CN" altLang="en-US" sz="32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cs typeface="+mn-cs"/>
              </a:rPr>
              <a:t>年徒刑。</a:t>
            </a:r>
            <a:endParaRPr kumimoji="0" lang="en-US" altLang="zh-CN" sz="32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20000"/>
              </a:lnSpc>
              <a:spcBef>
                <a:spcPct val="0"/>
              </a:spcBef>
              <a:spcAft>
                <a:spcPct val="0"/>
              </a:spcAft>
              <a:buClrTx/>
              <a:buSzTx/>
              <a:buFont typeface="Arial" panose="020B0604020202020204" pitchFamily="34" charset="0"/>
              <a:buChar char="–"/>
              <a:tabLst/>
              <a:defRPr/>
            </a:pP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spTree>
    <p:extLst>
      <p:ext uri="{BB962C8B-B14F-4D97-AF65-F5344CB8AC3E}">
        <p14:creationId xmlns:p14="http://schemas.microsoft.com/office/powerpoint/2010/main" val="1589695219"/>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43</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a:ln>
                  <a:noFill/>
                </a:ln>
                <a:solidFill>
                  <a:srgbClr val="CC0000"/>
                </a:solidFill>
                <a:effectLst/>
                <a:uLnTx/>
                <a:uFillTx/>
                <a:latin typeface="Arial"/>
                <a:ea typeface="+mj-ea"/>
                <a:cs typeface="+mj-cs"/>
              </a:rPr>
              <a:t>三、囚徒困境及博弈论</a:t>
            </a:r>
            <a:r>
              <a:rPr kumimoji="0" lang="zh-CN" altLang="en-US" sz="4000" b="0" i="0" u="none" strike="noStrike" kern="0" cap="none" spc="0" normalizeH="0" baseline="0" noProof="0" dirty="0" smtClean="0">
                <a:ln>
                  <a:noFill/>
                </a:ln>
                <a:solidFill>
                  <a:srgbClr val="CC0000"/>
                </a:solidFill>
                <a:effectLst/>
                <a:uLnTx/>
                <a:uFillTx/>
                <a:latin typeface="Arial"/>
                <a:ea typeface="+mj-ea"/>
                <a:cs typeface="+mj-cs"/>
              </a:rPr>
              <a:t>入门</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1038735" y="915956"/>
            <a:ext cx="9978454" cy="5613340"/>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假设：两位并不是讲义气的好兄弟，只关心自己的刑期。</a:t>
            </a: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在这两名罪犯的博弈中，每个人得到的刑期即取决于自己的个人决策，又取决于另一个人</a:t>
            </a:r>
            <a:r>
              <a:rPr kumimoji="0" lang="zh-CN" altLang="en-US" sz="3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所</a:t>
            </a: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做的决策。</a:t>
            </a: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他们将会如何决策？</a:t>
            </a: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spTree>
    <p:extLst>
      <p:ext uri="{BB962C8B-B14F-4D97-AF65-F5344CB8AC3E}">
        <p14:creationId xmlns:p14="http://schemas.microsoft.com/office/powerpoint/2010/main" val="59536364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44</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a:ln>
                  <a:noFill/>
                </a:ln>
                <a:solidFill>
                  <a:srgbClr val="CC0000"/>
                </a:solidFill>
                <a:effectLst/>
                <a:uLnTx/>
                <a:uFillTx/>
                <a:latin typeface="Arial"/>
                <a:ea typeface="+mj-ea"/>
                <a:cs typeface="+mj-cs"/>
              </a:rPr>
              <a:t>三、囚徒困境及博弈论</a:t>
            </a:r>
            <a:r>
              <a:rPr kumimoji="0" lang="zh-CN" altLang="en-US" sz="4000" b="0" i="0" u="none" strike="noStrike" kern="0" cap="none" spc="0" normalizeH="0" baseline="0" noProof="0" dirty="0" smtClean="0">
                <a:ln>
                  <a:noFill/>
                </a:ln>
                <a:solidFill>
                  <a:srgbClr val="CC0000"/>
                </a:solidFill>
                <a:effectLst/>
                <a:uLnTx/>
                <a:uFillTx/>
                <a:latin typeface="Arial"/>
                <a:ea typeface="+mj-ea"/>
                <a:cs typeface="+mj-cs"/>
              </a:rPr>
              <a:t>入门</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1038735" y="915956"/>
            <a:ext cx="9978454" cy="5613340"/>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lang="zh-CN" altLang="en-US" sz="3000" b="1" dirty="0" smtClean="0">
                <a:solidFill>
                  <a:srgbClr val="0070C0"/>
                </a:solidFill>
                <a:latin typeface="微软雅黑" panose="020B0503020204020204" pitchFamily="34" charset="-122"/>
                <a:ea typeface="微软雅黑" panose="020B0503020204020204" pitchFamily="34" charset="-122"/>
              </a:rPr>
              <a:t>假设：两位并不是讲义气的好兄弟，只关心自己的刑期。</a:t>
            </a:r>
            <a:endParaRPr lang="en-US" altLang="zh-CN" sz="3000" b="1" dirty="0" smtClean="0">
              <a:solidFill>
                <a:srgbClr val="0070C0"/>
              </a:solidFill>
              <a:latin typeface="微软雅黑" panose="020B0503020204020204" pitchFamily="34" charset="-122"/>
              <a:ea typeface="微软雅黑" panose="020B0503020204020204" pitchFamily="34" charset="-122"/>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lang="zh-CN" altLang="en-US" sz="3000" b="1" dirty="0" smtClean="0">
                <a:solidFill>
                  <a:srgbClr val="0070C0"/>
                </a:solidFill>
                <a:latin typeface="微软雅黑" panose="020B0503020204020204" pitchFamily="34" charset="-122"/>
                <a:ea typeface="微软雅黑" panose="020B0503020204020204" pitchFamily="34" charset="-122"/>
              </a:rPr>
              <a:t>在这两名罪犯的博弈中，每个人得到的刑期即取决于自己的个人决策，又取决于另一个人</a:t>
            </a:r>
            <a:r>
              <a:rPr lang="zh-CN" altLang="en-US" sz="3000" b="1" dirty="0">
                <a:solidFill>
                  <a:srgbClr val="0070C0"/>
                </a:solidFill>
                <a:latin typeface="微软雅黑" panose="020B0503020204020204" pitchFamily="34" charset="-122"/>
                <a:ea typeface="微软雅黑" panose="020B0503020204020204" pitchFamily="34" charset="-122"/>
              </a:rPr>
              <a:t>所</a:t>
            </a:r>
            <a:r>
              <a:rPr lang="zh-CN" altLang="en-US" sz="3000" b="1" dirty="0" smtClean="0">
                <a:solidFill>
                  <a:srgbClr val="0070C0"/>
                </a:solidFill>
                <a:latin typeface="微软雅黑" panose="020B0503020204020204" pitchFamily="34" charset="-122"/>
                <a:ea typeface="微软雅黑" panose="020B0503020204020204" pitchFamily="34" charset="-122"/>
              </a:rPr>
              <a:t>做的决策。</a:t>
            </a:r>
            <a:endParaRPr lang="en-US" altLang="zh-CN" sz="3000" b="1" dirty="0" smtClean="0">
              <a:solidFill>
                <a:srgbClr val="0070C0"/>
              </a:solidFill>
              <a:latin typeface="微软雅黑" panose="020B0503020204020204" pitchFamily="34" charset="-122"/>
              <a:ea typeface="微软雅黑" panose="020B0503020204020204" pitchFamily="34" charset="-122"/>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lang="zh-CN" altLang="en-US" sz="3000" b="1" dirty="0" smtClean="0">
                <a:solidFill>
                  <a:srgbClr val="0070C0"/>
                </a:solidFill>
                <a:latin typeface="微软雅黑" panose="020B0503020204020204" pitchFamily="34" charset="-122"/>
                <a:ea typeface="微软雅黑" panose="020B0503020204020204" pitchFamily="34" charset="-122"/>
              </a:rPr>
              <a:t>他们将会如何决策？</a:t>
            </a: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pic>
        <p:nvPicPr>
          <p:cNvPr id="5" name="内容占位符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a:xfrm>
            <a:off x="1819922" y="4021584"/>
            <a:ext cx="3526187" cy="2645122"/>
          </a:xfrm>
          <a:prstGeom prst="rect">
            <a:avLst/>
          </a:prstGeom>
        </p:spPr>
      </p:pic>
      <p:pic>
        <p:nvPicPr>
          <p:cNvPr id="6"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9980" y="3466516"/>
            <a:ext cx="2663302" cy="3311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31757777"/>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45</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a:ln>
                  <a:noFill/>
                </a:ln>
                <a:solidFill>
                  <a:srgbClr val="CC0000"/>
                </a:solidFill>
                <a:effectLst/>
                <a:uLnTx/>
                <a:uFillTx/>
                <a:latin typeface="Arial"/>
                <a:ea typeface="+mj-ea"/>
                <a:cs typeface="+mj-cs"/>
              </a:rPr>
              <a:t>三、囚徒困境及博弈论</a:t>
            </a:r>
            <a:r>
              <a:rPr kumimoji="0" lang="zh-CN" altLang="en-US" sz="4000" b="0" i="0" u="none" strike="noStrike" kern="0" cap="none" spc="0" normalizeH="0" baseline="0" noProof="0" dirty="0" smtClean="0">
                <a:ln>
                  <a:noFill/>
                </a:ln>
                <a:solidFill>
                  <a:srgbClr val="CC0000"/>
                </a:solidFill>
                <a:effectLst/>
                <a:uLnTx/>
                <a:uFillTx/>
                <a:latin typeface="Arial"/>
                <a:ea typeface="+mj-ea"/>
                <a:cs typeface="+mj-cs"/>
              </a:rPr>
              <a:t>入门</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1038735" y="915956"/>
            <a:ext cx="9978454" cy="5613340"/>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327" y="1293551"/>
            <a:ext cx="10039026" cy="5225200"/>
          </a:xfrm>
          <a:prstGeom prst="rect">
            <a:avLst/>
          </a:prstGeom>
        </p:spPr>
      </p:pic>
    </p:spTree>
    <p:extLst>
      <p:ext uri="{BB962C8B-B14F-4D97-AF65-F5344CB8AC3E}">
        <p14:creationId xmlns:p14="http://schemas.microsoft.com/office/powerpoint/2010/main" val="1657491240"/>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46</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a:ln>
                  <a:noFill/>
                </a:ln>
                <a:solidFill>
                  <a:srgbClr val="CC0000"/>
                </a:solidFill>
                <a:effectLst/>
                <a:uLnTx/>
                <a:uFillTx/>
                <a:latin typeface="Arial"/>
                <a:ea typeface="+mj-ea"/>
                <a:cs typeface="+mj-cs"/>
              </a:rPr>
              <a:t>三、囚徒困境及博弈论</a:t>
            </a:r>
            <a:r>
              <a:rPr kumimoji="0" lang="zh-CN" altLang="en-US" sz="4000" b="0" i="0" u="none" strike="noStrike" kern="0" cap="none" spc="0" normalizeH="0" baseline="0" noProof="0" dirty="0" smtClean="0">
                <a:ln>
                  <a:noFill/>
                </a:ln>
                <a:solidFill>
                  <a:srgbClr val="CC0000"/>
                </a:solidFill>
                <a:effectLst/>
                <a:uLnTx/>
                <a:uFillTx/>
                <a:latin typeface="Arial"/>
                <a:ea typeface="+mj-ea"/>
                <a:cs typeface="+mj-cs"/>
              </a:rPr>
              <a:t>入门</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339" y="1526959"/>
            <a:ext cx="6310872" cy="3284738"/>
          </a:xfrm>
          <a:prstGeom prst="rect">
            <a:avLst/>
          </a:prstGeom>
        </p:spPr>
      </p:pic>
      <p:sp>
        <p:nvSpPr>
          <p:cNvPr id="5" name="文本框 4"/>
          <p:cNvSpPr txBox="1"/>
          <p:nvPr/>
        </p:nvSpPr>
        <p:spPr>
          <a:xfrm>
            <a:off x="7649039" y="1100831"/>
            <a:ext cx="3409024" cy="36933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000000"/>
                </a:solidFill>
                <a:effectLst/>
                <a:uLnTx/>
                <a:uFillTx/>
                <a:latin typeface="Arial"/>
                <a:ea typeface="+mn-ea"/>
                <a:cs typeface="+mn-cs"/>
              </a:rPr>
              <a:t>Michael</a:t>
            </a:r>
            <a:r>
              <a:rPr kumimoji="0" lang="zh-CN" altLang="en-US" sz="1800" b="0" i="0" u="none" strike="noStrike" kern="1200" cap="none" spc="0" normalizeH="0" baseline="0" noProof="0" dirty="0" smtClean="0">
                <a:ln>
                  <a:noFill/>
                </a:ln>
                <a:solidFill>
                  <a:srgbClr val="000000"/>
                </a:solidFill>
                <a:effectLst/>
                <a:uLnTx/>
                <a:uFillTx/>
                <a:latin typeface="Arial"/>
                <a:ea typeface="+mn-ea"/>
                <a:cs typeface="+mn-cs"/>
              </a:rPr>
              <a:t>的选择：</a:t>
            </a:r>
            <a:endParaRPr kumimoji="0" lang="en-US" altLang="zh-CN" sz="1800" b="0" i="0" u="none" strike="noStrike" kern="1200" cap="none" spc="0" normalizeH="0" baseline="0" noProof="0" dirty="0" smtClean="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smtClean="0">
                <a:ln>
                  <a:noFill/>
                </a:ln>
                <a:solidFill>
                  <a:srgbClr val="000000"/>
                </a:solidFill>
                <a:effectLst/>
                <a:uLnTx/>
                <a:uFillTx/>
                <a:latin typeface="Arial"/>
                <a:ea typeface="+mn-ea"/>
                <a:cs typeface="+mn-cs"/>
              </a:rPr>
              <a:t>当</a:t>
            </a:r>
            <a:r>
              <a:rPr kumimoji="0" lang="en-US" altLang="zh-CN" sz="1800" b="0" i="0" u="none" strike="noStrike" kern="1200" cap="none" spc="0" normalizeH="0" baseline="0" noProof="0" dirty="0" smtClean="0">
                <a:ln>
                  <a:noFill/>
                </a:ln>
                <a:solidFill>
                  <a:srgbClr val="000000"/>
                </a:solidFill>
                <a:effectLst/>
                <a:uLnTx/>
                <a:uFillTx/>
                <a:latin typeface="Arial"/>
                <a:ea typeface="+mn-ea"/>
                <a:cs typeface="+mn-cs"/>
              </a:rPr>
              <a:t>T-bag</a:t>
            </a:r>
            <a:r>
              <a:rPr kumimoji="0" lang="zh-CN" altLang="en-US" sz="1800" b="0" i="0" u="none" strike="noStrike" kern="1200" cap="none" spc="0" normalizeH="0" baseline="0" noProof="0" dirty="0" smtClean="0">
                <a:ln>
                  <a:noFill/>
                </a:ln>
                <a:solidFill>
                  <a:srgbClr val="000000"/>
                </a:solidFill>
                <a:effectLst/>
                <a:uLnTx/>
                <a:uFillTx/>
                <a:latin typeface="Arial"/>
                <a:ea typeface="+mn-ea"/>
                <a:cs typeface="+mn-cs"/>
              </a:rPr>
              <a:t>选择供认的时候，</a:t>
            </a:r>
            <a:r>
              <a:rPr kumimoji="0" lang="en-US" altLang="zh-CN" sz="1800" b="0" i="0" u="none" strike="noStrike" kern="1200" cap="none" spc="0" normalizeH="0" baseline="0" noProof="0" dirty="0" smtClean="0">
                <a:ln>
                  <a:noFill/>
                </a:ln>
                <a:solidFill>
                  <a:srgbClr val="000000"/>
                </a:solidFill>
                <a:effectLst/>
                <a:uLnTx/>
                <a:uFillTx/>
                <a:latin typeface="Arial"/>
                <a:ea typeface="+mn-ea"/>
                <a:cs typeface="+mn-cs"/>
              </a:rPr>
              <a:t>Michael</a:t>
            </a:r>
            <a:r>
              <a:rPr kumimoji="0" lang="zh-CN" altLang="en-US" sz="1800" b="0" i="0" u="none" strike="noStrike" kern="1200" cap="none" spc="0" normalizeH="0" baseline="0" noProof="0" dirty="0" smtClean="0">
                <a:ln>
                  <a:noFill/>
                </a:ln>
                <a:solidFill>
                  <a:srgbClr val="000000"/>
                </a:solidFill>
                <a:effectLst/>
                <a:uLnTx/>
                <a:uFillTx/>
                <a:latin typeface="Arial"/>
                <a:ea typeface="+mn-ea"/>
                <a:cs typeface="+mn-cs"/>
              </a:rPr>
              <a:t>应该选择什么对自己更有利？</a:t>
            </a:r>
            <a:endParaRPr kumimoji="0" lang="en-US" altLang="zh-CN" sz="1800" b="0" i="0" u="none" strike="noStrike" kern="1200" cap="none" spc="0" normalizeH="0" baseline="0" noProof="0" dirty="0" smtClean="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000000"/>
                </a:solidFill>
                <a:effectLst/>
                <a:uLnTx/>
                <a:uFillTx/>
                <a:latin typeface="Arial"/>
                <a:ea typeface="+mn-ea"/>
                <a:cs typeface="+mn-cs"/>
              </a:rPr>
              <a:t>    </a:t>
            </a:r>
            <a:r>
              <a:rPr kumimoji="0" lang="en-US" altLang="zh-CN" sz="1800" b="0" i="0" u="none" strike="noStrike" kern="1200" cap="none" spc="0" normalizeH="0" baseline="0" noProof="0" dirty="0" smtClean="0">
                <a:ln>
                  <a:noFill/>
                </a:ln>
                <a:solidFill>
                  <a:srgbClr val="FF0000"/>
                </a:solidFill>
                <a:effectLst/>
                <a:uLnTx/>
                <a:uFillTx/>
                <a:latin typeface="Arial"/>
                <a:ea typeface="+mn-ea"/>
                <a:cs typeface="+mn-cs"/>
              </a:rPr>
              <a:t>——8</a:t>
            </a:r>
            <a:r>
              <a:rPr kumimoji="0" lang="zh-CN" altLang="en-US" sz="1800" b="0" i="0" u="none" strike="noStrike" kern="1200" cap="none" spc="0" normalizeH="0" baseline="0" noProof="0" dirty="0" smtClean="0">
                <a:ln>
                  <a:noFill/>
                </a:ln>
                <a:solidFill>
                  <a:srgbClr val="FF0000"/>
                </a:solidFill>
                <a:effectLst/>
                <a:uLnTx/>
                <a:uFillTx/>
                <a:latin typeface="Arial"/>
                <a:ea typeface="+mn-ea"/>
                <a:cs typeface="+mn-cs"/>
              </a:rPr>
              <a:t>年好于</a:t>
            </a:r>
            <a:r>
              <a:rPr kumimoji="0" lang="en-US" altLang="zh-CN" sz="1800" b="0" i="0" u="none" strike="noStrike" kern="1200" cap="none" spc="0" normalizeH="0" baseline="0" noProof="0" dirty="0" smtClean="0">
                <a:ln>
                  <a:noFill/>
                </a:ln>
                <a:solidFill>
                  <a:srgbClr val="FF0000"/>
                </a:solidFill>
                <a:effectLst/>
                <a:uLnTx/>
                <a:uFillTx/>
                <a:latin typeface="Arial"/>
                <a:ea typeface="+mn-ea"/>
                <a:cs typeface="+mn-cs"/>
              </a:rPr>
              <a:t>20</a:t>
            </a:r>
            <a:r>
              <a:rPr kumimoji="0" lang="zh-CN" altLang="en-US" sz="1800" b="0" i="0" u="none" strike="noStrike" kern="1200" cap="none" spc="0" normalizeH="0" baseline="0" noProof="0" dirty="0" smtClean="0">
                <a:ln>
                  <a:noFill/>
                </a:ln>
                <a:solidFill>
                  <a:srgbClr val="FF0000"/>
                </a:solidFill>
                <a:effectLst/>
                <a:uLnTx/>
                <a:uFillTx/>
                <a:latin typeface="Arial"/>
                <a:ea typeface="+mn-ea"/>
                <a:cs typeface="+mn-cs"/>
              </a:rPr>
              <a:t>年，选供认</a:t>
            </a:r>
            <a:endParaRPr kumimoji="0" lang="en-US" altLang="zh-CN" sz="1800" b="0" i="0" u="none" strike="noStrike" kern="1200" cap="none" spc="0" normalizeH="0" baseline="0" noProof="0" dirty="0" smtClean="0">
              <a:ln>
                <a:noFill/>
              </a:ln>
              <a:solidFill>
                <a:srgbClr val="FF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smtClean="0">
                <a:ln>
                  <a:noFill/>
                </a:ln>
                <a:solidFill>
                  <a:srgbClr val="000000"/>
                </a:solidFill>
                <a:effectLst/>
                <a:uLnTx/>
                <a:uFillTx/>
                <a:latin typeface="Arial"/>
                <a:ea typeface="+mn-ea"/>
                <a:cs typeface="+mn-cs"/>
              </a:rPr>
              <a:t>当</a:t>
            </a:r>
            <a:r>
              <a:rPr kumimoji="0" lang="en-US" altLang="zh-CN" sz="1800" b="0" i="0" u="none" strike="noStrike" kern="1200" cap="none" spc="0" normalizeH="0" baseline="0" noProof="0" dirty="0" smtClean="0">
                <a:ln>
                  <a:noFill/>
                </a:ln>
                <a:solidFill>
                  <a:srgbClr val="000000"/>
                </a:solidFill>
                <a:effectLst/>
                <a:uLnTx/>
                <a:uFillTx/>
                <a:latin typeface="Arial"/>
                <a:ea typeface="+mn-ea"/>
                <a:cs typeface="+mn-cs"/>
              </a:rPr>
              <a:t>T-bag</a:t>
            </a:r>
            <a:r>
              <a:rPr kumimoji="0" lang="zh-CN" altLang="en-US" sz="1800" b="0" i="0" u="none" strike="noStrike" kern="1200" cap="none" spc="0" normalizeH="0" baseline="0" noProof="0" dirty="0" smtClean="0">
                <a:ln>
                  <a:noFill/>
                </a:ln>
                <a:solidFill>
                  <a:srgbClr val="000000"/>
                </a:solidFill>
                <a:effectLst/>
                <a:uLnTx/>
                <a:uFillTx/>
                <a:latin typeface="Arial"/>
                <a:ea typeface="+mn-ea"/>
                <a:cs typeface="+mn-cs"/>
              </a:rPr>
              <a:t>选择沉默的时候，</a:t>
            </a:r>
            <a:r>
              <a:rPr kumimoji="0" lang="en-US" altLang="zh-CN" sz="1800" b="0" i="0" u="none" strike="noStrike" kern="1200" cap="none" spc="0" normalizeH="0" baseline="0" noProof="0" dirty="0">
                <a:ln>
                  <a:noFill/>
                </a:ln>
                <a:solidFill>
                  <a:srgbClr val="000000"/>
                </a:solidFill>
                <a:effectLst/>
                <a:uLnTx/>
                <a:uFillTx/>
                <a:latin typeface="Arial"/>
                <a:ea typeface="+mn-ea"/>
                <a:cs typeface="+mn-cs"/>
              </a:rPr>
              <a:t>Michael</a:t>
            </a:r>
            <a:r>
              <a:rPr kumimoji="0" lang="zh-CN" altLang="en-US" sz="1800" b="0" i="0" u="none" strike="noStrike" kern="1200" cap="none" spc="0" normalizeH="0" baseline="0" noProof="0" dirty="0">
                <a:ln>
                  <a:noFill/>
                </a:ln>
                <a:solidFill>
                  <a:srgbClr val="000000"/>
                </a:solidFill>
                <a:effectLst/>
                <a:uLnTx/>
                <a:uFillTx/>
                <a:latin typeface="Arial"/>
                <a:ea typeface="+mn-ea"/>
                <a:cs typeface="+mn-cs"/>
              </a:rPr>
              <a:t>应该选择什么对自己更有利</a:t>
            </a:r>
            <a:r>
              <a:rPr kumimoji="0" lang="zh-CN" altLang="en-US" sz="1800" b="0" i="0" u="none" strike="noStrike" kern="1200" cap="none" spc="0" normalizeH="0" baseline="0" noProof="0" dirty="0" smtClean="0">
                <a:ln>
                  <a:noFill/>
                </a:ln>
                <a:solidFill>
                  <a:srgbClr val="000000"/>
                </a:solidFill>
                <a:effectLst/>
                <a:uLnTx/>
                <a:uFillTx/>
                <a:latin typeface="Arial"/>
                <a:ea typeface="+mn-ea"/>
                <a:cs typeface="+mn-cs"/>
              </a:rPr>
              <a:t>？</a:t>
            </a:r>
            <a:endParaRPr kumimoji="0" lang="en-US" altLang="zh-CN" sz="1800" b="0" i="0" u="none" strike="noStrike" kern="1200" cap="none" spc="0" normalizeH="0" baseline="0" noProof="0" dirty="0" smtClean="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smtClean="0">
                <a:ln>
                  <a:noFill/>
                </a:ln>
                <a:solidFill>
                  <a:srgbClr val="FF0000"/>
                </a:solidFill>
                <a:effectLst/>
                <a:uLnTx/>
                <a:uFillTx/>
                <a:latin typeface="Arial"/>
                <a:ea typeface="+mn-ea"/>
                <a:cs typeface="+mn-cs"/>
              </a:rPr>
              <a:t>——</a:t>
            </a:r>
            <a:r>
              <a:rPr kumimoji="0" lang="zh-CN" altLang="en-US" sz="1800" b="0" i="0" u="none" strike="noStrike" kern="1200" cap="none" spc="0" normalizeH="0" baseline="0" noProof="0" dirty="0" smtClean="0">
                <a:ln>
                  <a:noFill/>
                </a:ln>
                <a:solidFill>
                  <a:srgbClr val="FF0000"/>
                </a:solidFill>
                <a:effectLst/>
                <a:uLnTx/>
                <a:uFillTx/>
                <a:latin typeface="Arial"/>
                <a:ea typeface="+mn-ea"/>
                <a:cs typeface="+mn-cs"/>
              </a:rPr>
              <a:t>自由好于</a:t>
            </a:r>
            <a:r>
              <a:rPr kumimoji="0" lang="en-US" altLang="zh-CN" sz="1800" b="0" i="0" u="none" strike="noStrike" kern="1200" cap="none" spc="0" normalizeH="0" baseline="0" noProof="0" dirty="0" smtClean="0">
                <a:ln>
                  <a:noFill/>
                </a:ln>
                <a:solidFill>
                  <a:srgbClr val="FF0000"/>
                </a:solidFill>
                <a:effectLst/>
                <a:uLnTx/>
                <a:uFillTx/>
                <a:latin typeface="Arial"/>
                <a:ea typeface="+mn-ea"/>
                <a:cs typeface="+mn-cs"/>
              </a:rPr>
              <a:t>1</a:t>
            </a:r>
            <a:r>
              <a:rPr kumimoji="0" lang="zh-CN" altLang="en-US" sz="1800" b="0" i="0" u="none" strike="noStrike" kern="1200" cap="none" spc="0" normalizeH="0" baseline="0" noProof="0" dirty="0" smtClean="0">
                <a:ln>
                  <a:noFill/>
                </a:ln>
                <a:solidFill>
                  <a:srgbClr val="FF0000"/>
                </a:solidFill>
                <a:effectLst/>
                <a:uLnTx/>
                <a:uFillTx/>
                <a:latin typeface="Arial"/>
                <a:ea typeface="+mn-ea"/>
                <a:cs typeface="+mn-cs"/>
              </a:rPr>
              <a:t>年，选供认</a:t>
            </a:r>
            <a:endParaRPr kumimoji="0" lang="en-US" altLang="zh-CN" sz="1800" b="0" i="0" u="none" strike="noStrike" kern="1200" cap="none" spc="0" normalizeH="0" baseline="0" noProof="0" dirty="0" smtClean="0">
              <a:ln>
                <a:noFill/>
              </a:ln>
              <a:solidFill>
                <a:srgbClr val="FF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dirty="0" smtClean="0">
              <a:ln>
                <a:noFill/>
              </a:ln>
              <a:solidFill>
                <a:srgbClr val="FF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dirty="0" smtClean="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zh-CN" altLang="en-US"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846446465"/>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47</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a:ln>
                  <a:noFill/>
                </a:ln>
                <a:solidFill>
                  <a:srgbClr val="CC0000"/>
                </a:solidFill>
                <a:effectLst/>
                <a:uLnTx/>
                <a:uFillTx/>
                <a:latin typeface="Arial"/>
                <a:ea typeface="+mj-ea"/>
                <a:cs typeface="+mj-cs"/>
              </a:rPr>
              <a:t>三、囚徒困境及博弈论</a:t>
            </a:r>
            <a:r>
              <a:rPr kumimoji="0" lang="zh-CN" altLang="en-US" sz="4000" b="0" i="0" u="none" strike="noStrike" kern="0" cap="none" spc="0" normalizeH="0" baseline="0" noProof="0" dirty="0" smtClean="0">
                <a:ln>
                  <a:noFill/>
                </a:ln>
                <a:solidFill>
                  <a:srgbClr val="CC0000"/>
                </a:solidFill>
                <a:effectLst/>
                <a:uLnTx/>
                <a:uFillTx/>
                <a:latin typeface="Arial"/>
                <a:ea typeface="+mj-ea"/>
                <a:cs typeface="+mj-cs"/>
              </a:rPr>
              <a:t>入门</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339" y="1526959"/>
            <a:ext cx="6310872" cy="3284738"/>
          </a:xfrm>
          <a:prstGeom prst="rect">
            <a:avLst/>
          </a:prstGeom>
        </p:spPr>
      </p:pic>
      <p:sp>
        <p:nvSpPr>
          <p:cNvPr id="5" name="文本框 4"/>
          <p:cNvSpPr txBox="1"/>
          <p:nvPr/>
        </p:nvSpPr>
        <p:spPr>
          <a:xfrm>
            <a:off x="7649039" y="1100831"/>
            <a:ext cx="3409024" cy="618630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000000"/>
                </a:solidFill>
                <a:effectLst/>
                <a:uLnTx/>
                <a:uFillTx/>
                <a:latin typeface="Arial"/>
                <a:ea typeface="+mn-ea"/>
                <a:cs typeface="+mn-cs"/>
              </a:rPr>
              <a:t>Michael</a:t>
            </a:r>
            <a:r>
              <a:rPr kumimoji="0" lang="zh-CN" altLang="en-US" sz="1800" b="0" i="0" u="none" strike="noStrike" kern="1200" cap="none" spc="0" normalizeH="0" baseline="0" noProof="0" dirty="0" smtClean="0">
                <a:ln>
                  <a:noFill/>
                </a:ln>
                <a:solidFill>
                  <a:srgbClr val="000000"/>
                </a:solidFill>
                <a:effectLst/>
                <a:uLnTx/>
                <a:uFillTx/>
                <a:latin typeface="Arial"/>
                <a:ea typeface="+mn-ea"/>
                <a:cs typeface="+mn-cs"/>
              </a:rPr>
              <a:t>的选择：</a:t>
            </a:r>
            <a:endParaRPr kumimoji="0" lang="en-US" altLang="zh-CN" sz="1800" b="0" i="0" u="none" strike="noStrike" kern="1200" cap="none" spc="0" normalizeH="0" baseline="0" noProof="0" dirty="0" smtClean="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smtClean="0">
                <a:ln>
                  <a:noFill/>
                </a:ln>
                <a:solidFill>
                  <a:srgbClr val="000000"/>
                </a:solidFill>
                <a:effectLst/>
                <a:uLnTx/>
                <a:uFillTx/>
                <a:latin typeface="Arial"/>
                <a:ea typeface="+mn-ea"/>
                <a:cs typeface="+mn-cs"/>
              </a:rPr>
              <a:t>当</a:t>
            </a:r>
            <a:r>
              <a:rPr kumimoji="0" lang="en-US" altLang="zh-CN" sz="1800" b="0" i="0" u="none" strike="noStrike" kern="1200" cap="none" spc="0" normalizeH="0" baseline="0" noProof="0" dirty="0" smtClean="0">
                <a:ln>
                  <a:noFill/>
                </a:ln>
                <a:solidFill>
                  <a:srgbClr val="000000"/>
                </a:solidFill>
                <a:effectLst/>
                <a:uLnTx/>
                <a:uFillTx/>
                <a:latin typeface="Arial"/>
                <a:ea typeface="+mn-ea"/>
                <a:cs typeface="+mn-cs"/>
              </a:rPr>
              <a:t>T-bag</a:t>
            </a:r>
            <a:r>
              <a:rPr kumimoji="0" lang="zh-CN" altLang="en-US" sz="1800" b="0" i="0" u="none" strike="noStrike" kern="1200" cap="none" spc="0" normalizeH="0" baseline="0" noProof="0" dirty="0" smtClean="0">
                <a:ln>
                  <a:noFill/>
                </a:ln>
                <a:solidFill>
                  <a:srgbClr val="000000"/>
                </a:solidFill>
                <a:effectLst/>
                <a:uLnTx/>
                <a:uFillTx/>
                <a:latin typeface="Arial"/>
                <a:ea typeface="+mn-ea"/>
                <a:cs typeface="+mn-cs"/>
              </a:rPr>
              <a:t>选择供认的时候，</a:t>
            </a:r>
            <a:r>
              <a:rPr kumimoji="0" lang="en-US" altLang="zh-CN" sz="1800" b="0" i="0" u="none" strike="noStrike" kern="1200" cap="none" spc="0" normalizeH="0" baseline="0" noProof="0" dirty="0" smtClean="0">
                <a:ln>
                  <a:noFill/>
                </a:ln>
                <a:solidFill>
                  <a:srgbClr val="000000"/>
                </a:solidFill>
                <a:effectLst/>
                <a:uLnTx/>
                <a:uFillTx/>
                <a:latin typeface="Arial"/>
                <a:ea typeface="+mn-ea"/>
                <a:cs typeface="+mn-cs"/>
              </a:rPr>
              <a:t>Michael</a:t>
            </a:r>
            <a:r>
              <a:rPr kumimoji="0" lang="zh-CN" altLang="en-US" sz="1800" b="0" i="0" u="none" strike="noStrike" kern="1200" cap="none" spc="0" normalizeH="0" baseline="0" noProof="0" dirty="0" smtClean="0">
                <a:ln>
                  <a:noFill/>
                </a:ln>
                <a:solidFill>
                  <a:srgbClr val="000000"/>
                </a:solidFill>
                <a:effectLst/>
                <a:uLnTx/>
                <a:uFillTx/>
                <a:latin typeface="Arial"/>
                <a:ea typeface="+mn-ea"/>
                <a:cs typeface="+mn-cs"/>
              </a:rPr>
              <a:t>应该选择什么对自己更有利？</a:t>
            </a:r>
            <a:endParaRPr kumimoji="0" lang="en-US" altLang="zh-CN" sz="1800" b="0" i="0" u="none" strike="noStrike" kern="1200" cap="none" spc="0" normalizeH="0" baseline="0" noProof="0" dirty="0" smtClean="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000000"/>
                </a:solidFill>
                <a:effectLst/>
                <a:uLnTx/>
                <a:uFillTx/>
                <a:latin typeface="Arial"/>
                <a:ea typeface="+mn-ea"/>
                <a:cs typeface="+mn-cs"/>
              </a:rPr>
              <a:t>    </a:t>
            </a:r>
            <a:r>
              <a:rPr kumimoji="0" lang="en-US" altLang="zh-CN" sz="1800" b="0" i="0" u="none" strike="noStrike" kern="1200" cap="none" spc="0" normalizeH="0" baseline="0" noProof="0" dirty="0" smtClean="0">
                <a:ln>
                  <a:noFill/>
                </a:ln>
                <a:solidFill>
                  <a:srgbClr val="FF0000"/>
                </a:solidFill>
                <a:effectLst/>
                <a:uLnTx/>
                <a:uFillTx/>
                <a:latin typeface="Arial"/>
                <a:ea typeface="+mn-ea"/>
                <a:cs typeface="+mn-cs"/>
              </a:rPr>
              <a:t>——8</a:t>
            </a:r>
            <a:r>
              <a:rPr kumimoji="0" lang="zh-CN" altLang="en-US" sz="1800" b="0" i="0" u="none" strike="noStrike" kern="1200" cap="none" spc="0" normalizeH="0" baseline="0" noProof="0" dirty="0" smtClean="0">
                <a:ln>
                  <a:noFill/>
                </a:ln>
                <a:solidFill>
                  <a:srgbClr val="FF0000"/>
                </a:solidFill>
                <a:effectLst/>
                <a:uLnTx/>
                <a:uFillTx/>
                <a:latin typeface="Arial"/>
                <a:ea typeface="+mn-ea"/>
                <a:cs typeface="+mn-cs"/>
              </a:rPr>
              <a:t>年好于</a:t>
            </a:r>
            <a:r>
              <a:rPr kumimoji="0" lang="en-US" altLang="zh-CN" sz="1800" b="0" i="0" u="none" strike="noStrike" kern="1200" cap="none" spc="0" normalizeH="0" baseline="0" noProof="0" dirty="0" smtClean="0">
                <a:ln>
                  <a:noFill/>
                </a:ln>
                <a:solidFill>
                  <a:srgbClr val="FF0000"/>
                </a:solidFill>
                <a:effectLst/>
                <a:uLnTx/>
                <a:uFillTx/>
                <a:latin typeface="Arial"/>
                <a:ea typeface="+mn-ea"/>
                <a:cs typeface="+mn-cs"/>
              </a:rPr>
              <a:t>20</a:t>
            </a:r>
            <a:r>
              <a:rPr kumimoji="0" lang="zh-CN" altLang="en-US" sz="1800" b="0" i="0" u="none" strike="noStrike" kern="1200" cap="none" spc="0" normalizeH="0" baseline="0" noProof="0" dirty="0" smtClean="0">
                <a:ln>
                  <a:noFill/>
                </a:ln>
                <a:solidFill>
                  <a:srgbClr val="FF0000"/>
                </a:solidFill>
                <a:effectLst/>
                <a:uLnTx/>
                <a:uFillTx/>
                <a:latin typeface="Arial"/>
                <a:ea typeface="+mn-ea"/>
                <a:cs typeface="+mn-cs"/>
              </a:rPr>
              <a:t>年，选供认</a:t>
            </a:r>
            <a:endParaRPr kumimoji="0" lang="en-US" altLang="zh-CN" sz="1800" b="0" i="0" u="none" strike="noStrike" kern="1200" cap="none" spc="0" normalizeH="0" baseline="0" noProof="0" dirty="0" smtClean="0">
              <a:ln>
                <a:noFill/>
              </a:ln>
              <a:solidFill>
                <a:srgbClr val="FF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smtClean="0">
                <a:ln>
                  <a:noFill/>
                </a:ln>
                <a:solidFill>
                  <a:srgbClr val="000000"/>
                </a:solidFill>
                <a:effectLst/>
                <a:uLnTx/>
                <a:uFillTx/>
                <a:latin typeface="Arial"/>
                <a:ea typeface="+mn-ea"/>
                <a:cs typeface="+mn-cs"/>
              </a:rPr>
              <a:t>当</a:t>
            </a:r>
            <a:r>
              <a:rPr kumimoji="0" lang="en-US" altLang="zh-CN" sz="1800" b="0" i="0" u="none" strike="noStrike" kern="1200" cap="none" spc="0" normalizeH="0" baseline="0" noProof="0" dirty="0" smtClean="0">
                <a:ln>
                  <a:noFill/>
                </a:ln>
                <a:solidFill>
                  <a:srgbClr val="000000"/>
                </a:solidFill>
                <a:effectLst/>
                <a:uLnTx/>
                <a:uFillTx/>
                <a:latin typeface="Arial"/>
                <a:ea typeface="+mn-ea"/>
                <a:cs typeface="+mn-cs"/>
              </a:rPr>
              <a:t>T-bag</a:t>
            </a:r>
            <a:r>
              <a:rPr kumimoji="0" lang="zh-CN" altLang="en-US" sz="1800" b="0" i="0" u="none" strike="noStrike" kern="1200" cap="none" spc="0" normalizeH="0" baseline="0" noProof="0" dirty="0" smtClean="0">
                <a:ln>
                  <a:noFill/>
                </a:ln>
                <a:solidFill>
                  <a:srgbClr val="000000"/>
                </a:solidFill>
                <a:effectLst/>
                <a:uLnTx/>
                <a:uFillTx/>
                <a:latin typeface="Arial"/>
                <a:ea typeface="+mn-ea"/>
                <a:cs typeface="+mn-cs"/>
              </a:rPr>
              <a:t>选择沉默的时候，</a:t>
            </a:r>
            <a:r>
              <a:rPr kumimoji="0" lang="en-US" altLang="zh-CN" sz="1800" b="0" i="0" u="none" strike="noStrike" kern="1200" cap="none" spc="0" normalizeH="0" baseline="0" noProof="0" dirty="0">
                <a:ln>
                  <a:noFill/>
                </a:ln>
                <a:solidFill>
                  <a:srgbClr val="000000"/>
                </a:solidFill>
                <a:effectLst/>
                <a:uLnTx/>
                <a:uFillTx/>
                <a:latin typeface="Arial"/>
                <a:ea typeface="+mn-ea"/>
                <a:cs typeface="+mn-cs"/>
              </a:rPr>
              <a:t>Michael</a:t>
            </a:r>
            <a:r>
              <a:rPr kumimoji="0" lang="zh-CN" altLang="en-US" sz="1800" b="0" i="0" u="none" strike="noStrike" kern="1200" cap="none" spc="0" normalizeH="0" baseline="0" noProof="0" dirty="0">
                <a:ln>
                  <a:noFill/>
                </a:ln>
                <a:solidFill>
                  <a:srgbClr val="000000"/>
                </a:solidFill>
                <a:effectLst/>
                <a:uLnTx/>
                <a:uFillTx/>
                <a:latin typeface="Arial"/>
                <a:ea typeface="+mn-ea"/>
                <a:cs typeface="+mn-cs"/>
              </a:rPr>
              <a:t>应该选择什么对自己更有利</a:t>
            </a:r>
            <a:r>
              <a:rPr kumimoji="0" lang="zh-CN" altLang="en-US" sz="1800" b="0" i="0" u="none" strike="noStrike" kern="1200" cap="none" spc="0" normalizeH="0" baseline="0" noProof="0" dirty="0" smtClean="0">
                <a:ln>
                  <a:noFill/>
                </a:ln>
                <a:solidFill>
                  <a:srgbClr val="000000"/>
                </a:solidFill>
                <a:effectLst/>
                <a:uLnTx/>
                <a:uFillTx/>
                <a:latin typeface="Arial"/>
                <a:ea typeface="+mn-ea"/>
                <a:cs typeface="+mn-cs"/>
              </a:rPr>
              <a:t>？</a:t>
            </a:r>
            <a:endParaRPr kumimoji="0" lang="en-US" altLang="zh-CN" sz="1800" b="0" i="0" u="none" strike="noStrike" kern="1200" cap="none" spc="0" normalizeH="0" baseline="0" noProof="0" dirty="0" smtClean="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smtClean="0">
                <a:ln>
                  <a:noFill/>
                </a:ln>
                <a:solidFill>
                  <a:srgbClr val="FF0000"/>
                </a:solidFill>
                <a:effectLst/>
                <a:uLnTx/>
                <a:uFillTx/>
                <a:latin typeface="Arial"/>
                <a:ea typeface="+mn-ea"/>
                <a:cs typeface="+mn-cs"/>
              </a:rPr>
              <a:t>——</a:t>
            </a:r>
            <a:r>
              <a:rPr kumimoji="0" lang="zh-CN" altLang="en-US" sz="1800" b="0" i="0" u="none" strike="noStrike" kern="1200" cap="none" spc="0" normalizeH="0" baseline="0" noProof="0" dirty="0" smtClean="0">
                <a:ln>
                  <a:noFill/>
                </a:ln>
                <a:solidFill>
                  <a:srgbClr val="FF0000"/>
                </a:solidFill>
                <a:effectLst/>
                <a:uLnTx/>
                <a:uFillTx/>
                <a:latin typeface="Arial"/>
                <a:ea typeface="+mn-ea"/>
                <a:cs typeface="+mn-cs"/>
              </a:rPr>
              <a:t>自由好于</a:t>
            </a:r>
            <a:r>
              <a:rPr kumimoji="0" lang="en-US" altLang="zh-CN" sz="1800" b="0" i="0" u="none" strike="noStrike" kern="1200" cap="none" spc="0" normalizeH="0" baseline="0" noProof="0" dirty="0" smtClean="0">
                <a:ln>
                  <a:noFill/>
                </a:ln>
                <a:solidFill>
                  <a:srgbClr val="FF0000"/>
                </a:solidFill>
                <a:effectLst/>
                <a:uLnTx/>
                <a:uFillTx/>
                <a:latin typeface="Arial"/>
                <a:ea typeface="+mn-ea"/>
                <a:cs typeface="+mn-cs"/>
              </a:rPr>
              <a:t>1</a:t>
            </a:r>
            <a:r>
              <a:rPr kumimoji="0" lang="zh-CN" altLang="en-US" sz="1800" b="0" i="0" u="none" strike="noStrike" kern="1200" cap="none" spc="0" normalizeH="0" baseline="0" noProof="0" dirty="0" smtClean="0">
                <a:ln>
                  <a:noFill/>
                </a:ln>
                <a:solidFill>
                  <a:srgbClr val="FF0000"/>
                </a:solidFill>
                <a:effectLst/>
                <a:uLnTx/>
                <a:uFillTx/>
                <a:latin typeface="Arial"/>
                <a:ea typeface="+mn-ea"/>
                <a:cs typeface="+mn-cs"/>
              </a:rPr>
              <a:t>年，选供认</a:t>
            </a:r>
            <a:endParaRPr kumimoji="0" lang="en-US" altLang="zh-CN" sz="1800" b="0" i="0" u="none" strike="noStrike" kern="1200" cap="none" spc="0" normalizeH="0" baseline="0" noProof="0" dirty="0" smtClean="0">
              <a:ln>
                <a:noFill/>
              </a:ln>
              <a:solidFill>
                <a:srgbClr val="FF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dirty="0" smtClean="0">
              <a:ln>
                <a:noFill/>
              </a:ln>
              <a:solidFill>
                <a:srgbClr val="FF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smtClean="0">
                <a:ln>
                  <a:noFill/>
                </a:ln>
                <a:solidFill>
                  <a:srgbClr val="000000"/>
                </a:solidFill>
                <a:effectLst/>
                <a:uLnTx/>
                <a:uFillTx/>
                <a:latin typeface="Arial"/>
                <a:ea typeface="+mn-ea"/>
                <a:cs typeface="+mn-cs"/>
              </a:rPr>
              <a:t>T-bag</a:t>
            </a:r>
            <a:r>
              <a:rPr kumimoji="0" lang="zh-CN" altLang="en-US" sz="1800" b="0" i="0" u="none" strike="noStrike" kern="1200" cap="none" spc="0" normalizeH="0" baseline="0" noProof="0" dirty="0" smtClean="0">
                <a:ln>
                  <a:noFill/>
                </a:ln>
                <a:solidFill>
                  <a:srgbClr val="000000"/>
                </a:solidFill>
                <a:effectLst/>
                <a:uLnTx/>
                <a:uFillTx/>
                <a:latin typeface="Arial"/>
                <a:ea typeface="+mn-ea"/>
                <a:cs typeface="+mn-cs"/>
              </a:rPr>
              <a:t>的选择：</a:t>
            </a:r>
            <a:endParaRPr kumimoji="0" lang="en-US" altLang="zh-CN" sz="1800" b="0" i="0" u="none" strike="noStrike" kern="1200" cap="none" spc="0" normalizeH="0" baseline="0" noProof="0" dirty="0" smtClean="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smtClean="0">
                <a:ln>
                  <a:noFill/>
                </a:ln>
                <a:solidFill>
                  <a:srgbClr val="000000"/>
                </a:solidFill>
                <a:effectLst/>
                <a:uLnTx/>
                <a:uFillTx/>
                <a:latin typeface="Arial"/>
                <a:ea typeface="+mn-ea"/>
                <a:cs typeface="+mn-cs"/>
              </a:rPr>
              <a:t>当</a:t>
            </a:r>
            <a:r>
              <a:rPr kumimoji="0" lang="en-US" altLang="zh-CN" sz="1800" b="0" i="0" u="none" strike="noStrike" kern="1200" cap="none" spc="0" normalizeH="0" baseline="0" noProof="0" dirty="0">
                <a:ln>
                  <a:noFill/>
                </a:ln>
                <a:solidFill>
                  <a:srgbClr val="000000"/>
                </a:solidFill>
                <a:effectLst/>
                <a:uLnTx/>
                <a:uFillTx/>
                <a:latin typeface="Arial"/>
                <a:ea typeface="+mn-ea"/>
                <a:cs typeface="+mn-cs"/>
              </a:rPr>
              <a:t>Michael</a:t>
            </a:r>
            <a:r>
              <a:rPr kumimoji="0" lang="zh-CN" altLang="en-US" sz="1800" b="0" i="0" u="none" strike="noStrike" kern="1200" cap="none" spc="0" normalizeH="0" baseline="0" noProof="0" dirty="0" smtClean="0">
                <a:ln>
                  <a:noFill/>
                </a:ln>
                <a:solidFill>
                  <a:srgbClr val="000000"/>
                </a:solidFill>
                <a:effectLst/>
                <a:uLnTx/>
                <a:uFillTx/>
                <a:latin typeface="Arial"/>
                <a:ea typeface="+mn-ea"/>
                <a:cs typeface="+mn-cs"/>
              </a:rPr>
              <a:t>选择</a:t>
            </a:r>
            <a:r>
              <a:rPr kumimoji="0" lang="zh-CN" altLang="en-US" sz="1800" b="0" i="0" u="none" strike="noStrike" kern="1200" cap="none" spc="0" normalizeH="0" baseline="0" noProof="0" dirty="0">
                <a:ln>
                  <a:noFill/>
                </a:ln>
                <a:solidFill>
                  <a:srgbClr val="000000"/>
                </a:solidFill>
                <a:effectLst/>
                <a:uLnTx/>
                <a:uFillTx/>
                <a:latin typeface="Arial"/>
                <a:ea typeface="+mn-ea"/>
                <a:cs typeface="+mn-cs"/>
              </a:rPr>
              <a:t>供认的时候</a:t>
            </a:r>
            <a:r>
              <a:rPr kumimoji="0" lang="zh-CN" altLang="en-US" sz="1800" b="0" i="0" u="none" strike="noStrike" kern="1200" cap="none" spc="0" normalizeH="0" baseline="0" noProof="0" dirty="0" smtClean="0">
                <a:ln>
                  <a:noFill/>
                </a:ln>
                <a:solidFill>
                  <a:srgbClr val="000000"/>
                </a:solidFill>
                <a:effectLst/>
                <a:uLnTx/>
                <a:uFillTx/>
                <a:latin typeface="Arial"/>
                <a:ea typeface="+mn-ea"/>
                <a:cs typeface="+mn-cs"/>
              </a:rPr>
              <a:t>，</a:t>
            </a:r>
            <a:r>
              <a:rPr kumimoji="0" lang="en-US" altLang="zh-CN" sz="1800" b="0" i="0" u="none" strike="noStrike" kern="1200" cap="none" spc="0" normalizeH="0" baseline="0" noProof="0" dirty="0">
                <a:ln>
                  <a:noFill/>
                </a:ln>
                <a:solidFill>
                  <a:srgbClr val="000000"/>
                </a:solidFill>
                <a:effectLst/>
                <a:uLnTx/>
                <a:uFillTx/>
                <a:latin typeface="Arial"/>
                <a:ea typeface="+mn-ea"/>
                <a:cs typeface="+mn-cs"/>
              </a:rPr>
              <a:t> T-bag</a:t>
            </a:r>
            <a:r>
              <a:rPr kumimoji="0" lang="zh-CN" altLang="en-US" sz="1800" b="0" i="0" u="none" strike="noStrike" kern="1200" cap="none" spc="0" normalizeH="0" baseline="0" noProof="0" dirty="0" smtClean="0">
                <a:ln>
                  <a:noFill/>
                </a:ln>
                <a:solidFill>
                  <a:srgbClr val="000000"/>
                </a:solidFill>
                <a:effectLst/>
                <a:uLnTx/>
                <a:uFillTx/>
                <a:latin typeface="Arial"/>
                <a:ea typeface="+mn-ea"/>
                <a:cs typeface="+mn-cs"/>
              </a:rPr>
              <a:t>应该</a:t>
            </a:r>
            <a:r>
              <a:rPr kumimoji="0" lang="zh-CN" altLang="en-US" sz="1800" b="0" i="0" u="none" strike="noStrike" kern="1200" cap="none" spc="0" normalizeH="0" baseline="0" noProof="0" dirty="0">
                <a:ln>
                  <a:noFill/>
                </a:ln>
                <a:solidFill>
                  <a:srgbClr val="000000"/>
                </a:solidFill>
                <a:effectLst/>
                <a:uLnTx/>
                <a:uFillTx/>
                <a:latin typeface="Arial"/>
                <a:ea typeface="+mn-ea"/>
                <a:cs typeface="+mn-cs"/>
              </a:rPr>
              <a:t>选择什么对自己更有利？</a:t>
            </a:r>
            <a:endParaRPr kumimoji="0" lang="en-US" altLang="zh-CN" sz="18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000000"/>
                </a:solidFill>
                <a:effectLst/>
                <a:uLnTx/>
                <a:uFillTx/>
                <a:latin typeface="Arial"/>
                <a:ea typeface="+mn-ea"/>
                <a:cs typeface="+mn-cs"/>
              </a:rPr>
              <a:t>    </a:t>
            </a:r>
            <a:r>
              <a:rPr kumimoji="0" lang="en-US" altLang="zh-CN" sz="1800" b="0" i="0" u="none" strike="noStrike" kern="1200" cap="none" spc="0" normalizeH="0" baseline="0" noProof="0" dirty="0">
                <a:ln>
                  <a:noFill/>
                </a:ln>
                <a:solidFill>
                  <a:srgbClr val="FF0000"/>
                </a:solidFill>
                <a:effectLst/>
                <a:uLnTx/>
                <a:uFillTx/>
                <a:latin typeface="Arial"/>
                <a:ea typeface="+mn-ea"/>
                <a:cs typeface="+mn-cs"/>
              </a:rPr>
              <a:t>——8</a:t>
            </a:r>
            <a:r>
              <a:rPr kumimoji="0" lang="zh-CN" altLang="en-US" sz="1800" b="0" i="0" u="none" strike="noStrike" kern="1200" cap="none" spc="0" normalizeH="0" baseline="0" noProof="0" dirty="0">
                <a:ln>
                  <a:noFill/>
                </a:ln>
                <a:solidFill>
                  <a:srgbClr val="FF0000"/>
                </a:solidFill>
                <a:effectLst/>
                <a:uLnTx/>
                <a:uFillTx/>
                <a:latin typeface="Arial"/>
                <a:ea typeface="+mn-ea"/>
                <a:cs typeface="+mn-cs"/>
              </a:rPr>
              <a:t>年好于</a:t>
            </a:r>
            <a:r>
              <a:rPr kumimoji="0" lang="en-US" altLang="zh-CN" sz="1800" b="0" i="0" u="none" strike="noStrike" kern="1200" cap="none" spc="0" normalizeH="0" baseline="0" noProof="0" dirty="0">
                <a:ln>
                  <a:noFill/>
                </a:ln>
                <a:solidFill>
                  <a:srgbClr val="FF0000"/>
                </a:solidFill>
                <a:effectLst/>
                <a:uLnTx/>
                <a:uFillTx/>
                <a:latin typeface="Arial"/>
                <a:ea typeface="+mn-ea"/>
                <a:cs typeface="+mn-cs"/>
              </a:rPr>
              <a:t>20</a:t>
            </a:r>
            <a:r>
              <a:rPr kumimoji="0" lang="zh-CN" altLang="en-US" sz="1800" b="0" i="0" u="none" strike="noStrike" kern="1200" cap="none" spc="0" normalizeH="0" baseline="0" noProof="0" dirty="0">
                <a:ln>
                  <a:noFill/>
                </a:ln>
                <a:solidFill>
                  <a:srgbClr val="FF0000"/>
                </a:solidFill>
                <a:effectLst/>
                <a:uLnTx/>
                <a:uFillTx/>
                <a:latin typeface="Arial"/>
                <a:ea typeface="+mn-ea"/>
                <a:cs typeface="+mn-cs"/>
              </a:rPr>
              <a:t>年，选供认</a:t>
            </a:r>
            <a:endParaRPr kumimoji="0" lang="en-US" altLang="zh-CN" sz="1800" b="0" i="0" u="none" strike="noStrike" kern="1200" cap="none" spc="0" normalizeH="0" baseline="0" noProof="0" dirty="0">
              <a:ln>
                <a:noFill/>
              </a:ln>
              <a:solidFill>
                <a:srgbClr val="FF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smtClean="0">
                <a:ln>
                  <a:noFill/>
                </a:ln>
                <a:solidFill>
                  <a:srgbClr val="000000"/>
                </a:solidFill>
                <a:effectLst/>
                <a:uLnTx/>
                <a:uFillTx/>
                <a:latin typeface="Arial"/>
                <a:ea typeface="+mn-ea"/>
                <a:cs typeface="+mn-cs"/>
              </a:rPr>
              <a:t>当</a:t>
            </a:r>
            <a:r>
              <a:rPr kumimoji="0" lang="en-US" altLang="zh-CN" sz="1800" b="0" i="0" u="none" strike="noStrike" kern="1200" cap="none" spc="0" normalizeH="0" baseline="0" noProof="0" dirty="0">
                <a:ln>
                  <a:noFill/>
                </a:ln>
                <a:solidFill>
                  <a:srgbClr val="000000"/>
                </a:solidFill>
                <a:effectLst/>
                <a:uLnTx/>
                <a:uFillTx/>
                <a:latin typeface="Arial"/>
                <a:ea typeface="+mn-ea"/>
                <a:cs typeface="+mn-cs"/>
              </a:rPr>
              <a:t>Michael</a:t>
            </a:r>
            <a:r>
              <a:rPr kumimoji="0" lang="zh-CN" altLang="en-US" sz="1800" b="0" i="0" u="none" strike="noStrike" kern="1200" cap="none" spc="0" normalizeH="0" baseline="0" noProof="0" dirty="0" smtClean="0">
                <a:ln>
                  <a:noFill/>
                </a:ln>
                <a:solidFill>
                  <a:srgbClr val="000000"/>
                </a:solidFill>
                <a:effectLst/>
                <a:uLnTx/>
                <a:uFillTx/>
                <a:latin typeface="Arial"/>
                <a:ea typeface="+mn-ea"/>
                <a:cs typeface="+mn-cs"/>
              </a:rPr>
              <a:t>选择</a:t>
            </a:r>
            <a:r>
              <a:rPr kumimoji="0" lang="zh-CN" altLang="en-US" sz="1800" b="0" i="0" u="none" strike="noStrike" kern="1200" cap="none" spc="0" normalizeH="0" baseline="0" noProof="0" dirty="0">
                <a:ln>
                  <a:noFill/>
                </a:ln>
                <a:solidFill>
                  <a:srgbClr val="000000"/>
                </a:solidFill>
                <a:effectLst/>
                <a:uLnTx/>
                <a:uFillTx/>
                <a:latin typeface="Arial"/>
                <a:ea typeface="+mn-ea"/>
                <a:cs typeface="+mn-cs"/>
              </a:rPr>
              <a:t>沉默的时候</a:t>
            </a:r>
            <a:r>
              <a:rPr kumimoji="0" lang="zh-CN" altLang="en-US" sz="1800" b="0" i="0" u="none" strike="noStrike" kern="1200" cap="none" spc="0" normalizeH="0" baseline="0" noProof="0" dirty="0" smtClean="0">
                <a:ln>
                  <a:noFill/>
                </a:ln>
                <a:solidFill>
                  <a:srgbClr val="000000"/>
                </a:solidFill>
                <a:effectLst/>
                <a:uLnTx/>
                <a:uFillTx/>
                <a:latin typeface="Arial"/>
                <a:ea typeface="+mn-ea"/>
                <a:cs typeface="+mn-cs"/>
              </a:rPr>
              <a:t>，</a:t>
            </a:r>
            <a:r>
              <a:rPr kumimoji="0" lang="en-US" altLang="zh-CN" sz="1800" b="0" i="0" u="none" strike="noStrike" kern="1200" cap="none" spc="0" normalizeH="0" baseline="0" noProof="0" dirty="0">
                <a:ln>
                  <a:noFill/>
                </a:ln>
                <a:solidFill>
                  <a:srgbClr val="000000"/>
                </a:solidFill>
                <a:effectLst/>
                <a:uLnTx/>
                <a:uFillTx/>
                <a:latin typeface="Arial"/>
                <a:ea typeface="+mn-ea"/>
                <a:cs typeface="+mn-cs"/>
              </a:rPr>
              <a:t> T-bag</a:t>
            </a:r>
            <a:r>
              <a:rPr kumimoji="0" lang="zh-CN" altLang="en-US" sz="1800" b="0" i="0" u="none" strike="noStrike" kern="1200" cap="none" spc="0" normalizeH="0" baseline="0" noProof="0" dirty="0" smtClean="0">
                <a:ln>
                  <a:noFill/>
                </a:ln>
                <a:solidFill>
                  <a:srgbClr val="000000"/>
                </a:solidFill>
                <a:effectLst/>
                <a:uLnTx/>
                <a:uFillTx/>
                <a:latin typeface="Arial"/>
                <a:ea typeface="+mn-ea"/>
                <a:cs typeface="+mn-cs"/>
              </a:rPr>
              <a:t>应该</a:t>
            </a:r>
            <a:r>
              <a:rPr kumimoji="0" lang="zh-CN" altLang="en-US" sz="1800" b="0" i="0" u="none" strike="noStrike" kern="1200" cap="none" spc="0" normalizeH="0" baseline="0" noProof="0" dirty="0">
                <a:ln>
                  <a:noFill/>
                </a:ln>
                <a:solidFill>
                  <a:srgbClr val="000000"/>
                </a:solidFill>
                <a:effectLst/>
                <a:uLnTx/>
                <a:uFillTx/>
                <a:latin typeface="Arial"/>
                <a:ea typeface="+mn-ea"/>
                <a:cs typeface="+mn-cs"/>
              </a:rPr>
              <a:t>选择什么对自己更有利？</a:t>
            </a:r>
            <a:endParaRPr kumimoji="0" lang="en-US" altLang="zh-CN" sz="1800" b="0" i="0" u="none" strike="noStrike" kern="1200" cap="none" spc="0" normalizeH="0" baseline="0" noProof="0" dirty="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1800" b="0" i="0" u="none" strike="noStrike" kern="1200" cap="none" spc="0" normalizeH="0" baseline="0" noProof="0" dirty="0">
                <a:ln>
                  <a:noFill/>
                </a:ln>
                <a:solidFill>
                  <a:srgbClr val="FF0000"/>
                </a:solidFill>
                <a:effectLst/>
                <a:uLnTx/>
                <a:uFillTx/>
                <a:latin typeface="Arial"/>
                <a:ea typeface="+mn-ea"/>
                <a:cs typeface="+mn-cs"/>
              </a:rPr>
              <a:t>——</a:t>
            </a:r>
            <a:r>
              <a:rPr kumimoji="0" lang="zh-CN" altLang="en-US" sz="1800" b="0" i="0" u="none" strike="noStrike" kern="1200" cap="none" spc="0" normalizeH="0" baseline="0" noProof="0" dirty="0">
                <a:ln>
                  <a:noFill/>
                </a:ln>
                <a:solidFill>
                  <a:srgbClr val="FF0000"/>
                </a:solidFill>
                <a:effectLst/>
                <a:uLnTx/>
                <a:uFillTx/>
                <a:latin typeface="Arial"/>
                <a:ea typeface="+mn-ea"/>
                <a:cs typeface="+mn-cs"/>
              </a:rPr>
              <a:t>自由好于</a:t>
            </a:r>
            <a:r>
              <a:rPr kumimoji="0" lang="en-US" altLang="zh-CN" sz="1800" b="0" i="0" u="none" strike="noStrike" kern="1200" cap="none" spc="0" normalizeH="0" baseline="0" noProof="0" dirty="0">
                <a:ln>
                  <a:noFill/>
                </a:ln>
                <a:solidFill>
                  <a:srgbClr val="FF0000"/>
                </a:solidFill>
                <a:effectLst/>
                <a:uLnTx/>
                <a:uFillTx/>
                <a:latin typeface="Arial"/>
                <a:ea typeface="+mn-ea"/>
                <a:cs typeface="+mn-cs"/>
              </a:rPr>
              <a:t>1</a:t>
            </a:r>
            <a:r>
              <a:rPr kumimoji="0" lang="zh-CN" altLang="en-US" sz="1800" b="0" i="0" u="none" strike="noStrike" kern="1200" cap="none" spc="0" normalizeH="0" baseline="0" noProof="0" dirty="0">
                <a:ln>
                  <a:noFill/>
                </a:ln>
                <a:solidFill>
                  <a:srgbClr val="FF0000"/>
                </a:solidFill>
                <a:effectLst/>
                <a:uLnTx/>
                <a:uFillTx/>
                <a:latin typeface="Arial"/>
                <a:ea typeface="+mn-ea"/>
                <a:cs typeface="+mn-cs"/>
              </a:rPr>
              <a:t>年，选供认</a:t>
            </a:r>
            <a:endParaRPr kumimoji="0" lang="en-US" altLang="zh-CN" sz="1800" b="0" i="0" u="none" strike="noStrike" kern="1200" cap="none" spc="0" normalizeH="0" baseline="0" noProof="0" dirty="0">
              <a:ln>
                <a:noFill/>
              </a:ln>
              <a:solidFill>
                <a:srgbClr val="FF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800" b="0" i="0" u="none" strike="noStrike" kern="1200" cap="none" spc="0" normalizeH="0" baseline="0" noProof="0" dirty="0" smtClean="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0000"/>
              </a:solidFill>
              <a:effectLst/>
              <a:uLnTx/>
              <a:uFillTx/>
              <a:latin typeface="Arial"/>
              <a:ea typeface="+mn-ea"/>
              <a:cs typeface="+mn-cs"/>
            </a:endParaRP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zh-CN" altLang="en-US"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1888359239"/>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fontAlgn="base">
              <a:spcAft>
                <a:spcPct val="0"/>
              </a:spcAft>
              <a:defRPr/>
            </a:pPr>
            <a:fld id="{1EB1E6A9-3A2C-4EFD-BB37-F335382C68A7}" type="slidenum">
              <a:rPr lang="en-US" altLang="zh-CN" smtClean="0"/>
              <a:pPr fontAlgn="base">
                <a:spcAft>
                  <a:spcPct val="0"/>
                </a:spcAft>
                <a:defRPr/>
              </a:pPr>
              <a:t>48</a:t>
            </a:fld>
            <a:endParaRPr lang="zh-CN" altLang="en-US"/>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a:ln>
                  <a:noFill/>
                </a:ln>
                <a:solidFill>
                  <a:srgbClr val="CC0000"/>
                </a:solidFill>
                <a:effectLst/>
                <a:uLnTx/>
                <a:uFillTx/>
                <a:latin typeface="Arial"/>
                <a:ea typeface="+mj-ea"/>
                <a:cs typeface="+mj-cs"/>
              </a:rPr>
              <a:t>三、囚徒困境及博弈论</a:t>
            </a:r>
            <a:r>
              <a:rPr kumimoji="0" lang="zh-CN" altLang="en-US" sz="4000" b="0" i="0" u="none" strike="noStrike" kern="0" cap="none" spc="0" normalizeH="0" baseline="0" noProof="0" dirty="0" smtClean="0">
                <a:ln>
                  <a:noFill/>
                </a:ln>
                <a:solidFill>
                  <a:srgbClr val="CC0000"/>
                </a:solidFill>
                <a:effectLst/>
                <a:uLnTx/>
                <a:uFillTx/>
                <a:latin typeface="Arial"/>
                <a:ea typeface="+mj-ea"/>
                <a:cs typeface="+mj-cs"/>
              </a:rPr>
              <a:t>入门</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9339" y="1526959"/>
            <a:ext cx="6310872" cy="3284738"/>
          </a:xfrm>
          <a:prstGeom prst="rect">
            <a:avLst/>
          </a:prstGeom>
        </p:spPr>
      </p:pic>
      <p:sp>
        <p:nvSpPr>
          <p:cNvPr id="5" name="文本框 4"/>
          <p:cNvSpPr txBox="1"/>
          <p:nvPr/>
        </p:nvSpPr>
        <p:spPr>
          <a:xfrm>
            <a:off x="7649039" y="1100831"/>
            <a:ext cx="3409024" cy="6186309"/>
          </a:xfrm>
          <a:prstGeom prst="rect">
            <a:avLst/>
          </a:prstGeom>
          <a:noFill/>
        </p:spPr>
        <p:txBody>
          <a:bodyPr wrap="square" rtlCol="0">
            <a:spAutoFit/>
          </a:bodyPr>
          <a:lstStyle/>
          <a:p>
            <a:r>
              <a:rPr lang="en-US" altLang="zh-CN" dirty="0" smtClean="0"/>
              <a:t>Michael</a:t>
            </a:r>
            <a:r>
              <a:rPr lang="zh-CN" altLang="en-US" dirty="0" smtClean="0"/>
              <a:t>的选择：</a:t>
            </a:r>
            <a:endParaRPr lang="en-US" altLang="zh-CN" dirty="0" smtClean="0"/>
          </a:p>
          <a:p>
            <a:pPr marL="285750" indent="-285750">
              <a:buFont typeface="Arial" panose="020B0604020202020204" pitchFamily="34" charset="0"/>
              <a:buChar char="•"/>
            </a:pPr>
            <a:r>
              <a:rPr lang="zh-CN" altLang="en-US" dirty="0" smtClean="0"/>
              <a:t>当</a:t>
            </a:r>
            <a:r>
              <a:rPr lang="en-US" altLang="zh-CN" dirty="0" smtClean="0"/>
              <a:t>T-bag</a:t>
            </a:r>
            <a:r>
              <a:rPr lang="zh-CN" altLang="en-US" dirty="0" smtClean="0"/>
              <a:t>选择供认的时候，</a:t>
            </a:r>
            <a:r>
              <a:rPr lang="en-US" altLang="zh-CN" dirty="0" smtClean="0"/>
              <a:t>Michael</a:t>
            </a:r>
            <a:r>
              <a:rPr lang="zh-CN" altLang="en-US" dirty="0" smtClean="0"/>
              <a:t>应该选择什么对自己更有利？</a:t>
            </a:r>
            <a:endParaRPr lang="en-US" altLang="zh-CN" dirty="0" smtClean="0"/>
          </a:p>
          <a:p>
            <a:r>
              <a:rPr lang="en-US" altLang="zh-CN" dirty="0" smtClean="0"/>
              <a:t>    </a:t>
            </a:r>
            <a:r>
              <a:rPr lang="en-US" altLang="zh-CN" dirty="0" smtClean="0">
                <a:solidFill>
                  <a:srgbClr val="FF0000"/>
                </a:solidFill>
              </a:rPr>
              <a:t>——8</a:t>
            </a:r>
            <a:r>
              <a:rPr lang="zh-CN" altLang="en-US" dirty="0" smtClean="0">
                <a:solidFill>
                  <a:srgbClr val="FF0000"/>
                </a:solidFill>
              </a:rPr>
              <a:t>年好于</a:t>
            </a:r>
            <a:r>
              <a:rPr lang="en-US" altLang="zh-CN" dirty="0" smtClean="0">
                <a:solidFill>
                  <a:srgbClr val="FF0000"/>
                </a:solidFill>
              </a:rPr>
              <a:t>20</a:t>
            </a:r>
            <a:r>
              <a:rPr lang="zh-CN" altLang="en-US" dirty="0" smtClean="0">
                <a:solidFill>
                  <a:srgbClr val="FF0000"/>
                </a:solidFill>
              </a:rPr>
              <a:t>年，选供认</a:t>
            </a:r>
            <a:endParaRPr lang="en-US" altLang="zh-CN" dirty="0" smtClean="0">
              <a:solidFill>
                <a:srgbClr val="FF0000"/>
              </a:solidFill>
            </a:endParaRPr>
          </a:p>
          <a:p>
            <a:pPr marL="285750" indent="-285750">
              <a:buFont typeface="Arial" panose="020B0604020202020204" pitchFamily="34" charset="0"/>
              <a:buChar char="•"/>
            </a:pPr>
            <a:r>
              <a:rPr lang="zh-CN" altLang="en-US" dirty="0" smtClean="0"/>
              <a:t>当</a:t>
            </a:r>
            <a:r>
              <a:rPr lang="en-US" altLang="zh-CN" dirty="0" smtClean="0"/>
              <a:t>T-bag</a:t>
            </a:r>
            <a:r>
              <a:rPr lang="zh-CN" altLang="en-US" dirty="0" smtClean="0"/>
              <a:t>选择沉默的时候，</a:t>
            </a:r>
            <a:r>
              <a:rPr lang="en-US" altLang="zh-CN" dirty="0"/>
              <a:t>Michael</a:t>
            </a:r>
            <a:r>
              <a:rPr lang="zh-CN" altLang="en-US" dirty="0"/>
              <a:t>应该选择什么对自己更有利</a:t>
            </a:r>
            <a:r>
              <a:rPr lang="zh-CN" altLang="en-US" dirty="0" smtClean="0"/>
              <a:t>？</a:t>
            </a:r>
            <a:endParaRPr lang="en-US" altLang="zh-CN" dirty="0" smtClean="0"/>
          </a:p>
          <a:p>
            <a:pPr marL="285750" indent="-285750">
              <a:buFont typeface="Arial" panose="020B0604020202020204" pitchFamily="34" charset="0"/>
              <a:buChar char="•"/>
            </a:pPr>
            <a:r>
              <a:rPr lang="en-US" altLang="zh-CN" dirty="0" smtClean="0">
                <a:solidFill>
                  <a:srgbClr val="FF0000"/>
                </a:solidFill>
              </a:rPr>
              <a:t>——</a:t>
            </a:r>
            <a:r>
              <a:rPr lang="zh-CN" altLang="en-US" dirty="0" smtClean="0">
                <a:solidFill>
                  <a:srgbClr val="FF0000"/>
                </a:solidFill>
              </a:rPr>
              <a:t>自由好于</a:t>
            </a:r>
            <a:r>
              <a:rPr lang="en-US" altLang="zh-CN" dirty="0" smtClean="0">
                <a:solidFill>
                  <a:srgbClr val="FF0000"/>
                </a:solidFill>
              </a:rPr>
              <a:t>1</a:t>
            </a:r>
            <a:r>
              <a:rPr lang="zh-CN" altLang="en-US" dirty="0" smtClean="0">
                <a:solidFill>
                  <a:srgbClr val="FF0000"/>
                </a:solidFill>
              </a:rPr>
              <a:t>年，选供认</a:t>
            </a:r>
            <a:endParaRPr lang="en-US" altLang="zh-CN" dirty="0" smtClean="0">
              <a:solidFill>
                <a:srgbClr val="FF0000"/>
              </a:solidFill>
            </a:endParaRPr>
          </a:p>
          <a:p>
            <a:pPr marL="285750" indent="-285750">
              <a:buFont typeface="Arial" panose="020B0604020202020204" pitchFamily="34" charset="0"/>
              <a:buChar char="•"/>
            </a:pPr>
            <a:endParaRPr lang="en-US" altLang="zh-CN" dirty="0" smtClean="0">
              <a:solidFill>
                <a:srgbClr val="FF0000"/>
              </a:solidFill>
            </a:endParaRPr>
          </a:p>
          <a:p>
            <a:r>
              <a:rPr lang="en-US" altLang="zh-CN" dirty="0" smtClean="0"/>
              <a:t>T-bag</a:t>
            </a:r>
            <a:r>
              <a:rPr lang="zh-CN" altLang="en-US" dirty="0" smtClean="0"/>
              <a:t>的选择：</a:t>
            </a:r>
            <a:endParaRPr lang="en-US" altLang="zh-CN" dirty="0" smtClean="0"/>
          </a:p>
          <a:p>
            <a:pPr marL="285750" indent="-285750">
              <a:buFont typeface="Arial" panose="020B0604020202020204" pitchFamily="34" charset="0"/>
              <a:buChar char="•"/>
            </a:pPr>
            <a:r>
              <a:rPr lang="zh-CN" altLang="en-US" dirty="0" smtClean="0"/>
              <a:t>当</a:t>
            </a:r>
            <a:r>
              <a:rPr lang="en-US" altLang="zh-CN" dirty="0"/>
              <a:t>Michael</a:t>
            </a:r>
            <a:r>
              <a:rPr lang="zh-CN" altLang="en-US" dirty="0" smtClean="0"/>
              <a:t>选择</a:t>
            </a:r>
            <a:r>
              <a:rPr lang="zh-CN" altLang="en-US" dirty="0"/>
              <a:t>供认的时候</a:t>
            </a:r>
            <a:r>
              <a:rPr lang="zh-CN" altLang="en-US" dirty="0" smtClean="0"/>
              <a:t>，</a:t>
            </a:r>
            <a:r>
              <a:rPr lang="en-US" altLang="zh-CN" dirty="0"/>
              <a:t> T-bag</a:t>
            </a:r>
            <a:r>
              <a:rPr lang="zh-CN" altLang="en-US" dirty="0" smtClean="0"/>
              <a:t>应该</a:t>
            </a:r>
            <a:r>
              <a:rPr lang="zh-CN" altLang="en-US" dirty="0"/>
              <a:t>选择什么对自己更有利？</a:t>
            </a:r>
            <a:endParaRPr lang="en-US" altLang="zh-CN" dirty="0"/>
          </a:p>
          <a:p>
            <a:r>
              <a:rPr lang="en-US" altLang="zh-CN" dirty="0"/>
              <a:t>    </a:t>
            </a:r>
            <a:r>
              <a:rPr lang="en-US" altLang="zh-CN" dirty="0">
                <a:solidFill>
                  <a:srgbClr val="FF0000"/>
                </a:solidFill>
              </a:rPr>
              <a:t>——8</a:t>
            </a:r>
            <a:r>
              <a:rPr lang="zh-CN" altLang="en-US" dirty="0">
                <a:solidFill>
                  <a:srgbClr val="FF0000"/>
                </a:solidFill>
              </a:rPr>
              <a:t>年好于</a:t>
            </a:r>
            <a:r>
              <a:rPr lang="en-US" altLang="zh-CN" dirty="0">
                <a:solidFill>
                  <a:srgbClr val="FF0000"/>
                </a:solidFill>
              </a:rPr>
              <a:t>20</a:t>
            </a:r>
            <a:r>
              <a:rPr lang="zh-CN" altLang="en-US" dirty="0">
                <a:solidFill>
                  <a:srgbClr val="FF0000"/>
                </a:solidFill>
              </a:rPr>
              <a:t>年，选供认</a:t>
            </a:r>
            <a:endParaRPr lang="en-US" altLang="zh-CN" dirty="0">
              <a:solidFill>
                <a:srgbClr val="FF0000"/>
              </a:solidFill>
            </a:endParaRPr>
          </a:p>
          <a:p>
            <a:pPr marL="285750" indent="-285750">
              <a:buFont typeface="Arial" panose="020B0604020202020204" pitchFamily="34" charset="0"/>
              <a:buChar char="•"/>
            </a:pPr>
            <a:r>
              <a:rPr lang="zh-CN" altLang="en-US" dirty="0" smtClean="0"/>
              <a:t>当</a:t>
            </a:r>
            <a:r>
              <a:rPr lang="en-US" altLang="zh-CN" dirty="0"/>
              <a:t>Michael</a:t>
            </a:r>
            <a:r>
              <a:rPr lang="zh-CN" altLang="en-US" dirty="0" smtClean="0"/>
              <a:t>选择</a:t>
            </a:r>
            <a:r>
              <a:rPr lang="zh-CN" altLang="en-US" dirty="0"/>
              <a:t>沉默的时候</a:t>
            </a:r>
            <a:r>
              <a:rPr lang="zh-CN" altLang="en-US" dirty="0" smtClean="0"/>
              <a:t>，</a:t>
            </a:r>
            <a:r>
              <a:rPr lang="en-US" altLang="zh-CN" dirty="0"/>
              <a:t> T-bag</a:t>
            </a:r>
            <a:r>
              <a:rPr lang="zh-CN" altLang="en-US" dirty="0" smtClean="0"/>
              <a:t>应该</a:t>
            </a:r>
            <a:r>
              <a:rPr lang="zh-CN" altLang="en-US" dirty="0"/>
              <a:t>选择什么对自己更有利？</a:t>
            </a:r>
            <a:endParaRPr lang="en-US" altLang="zh-CN" dirty="0"/>
          </a:p>
          <a:p>
            <a:pPr marL="285750" indent="-285750">
              <a:buFont typeface="Arial" panose="020B0604020202020204" pitchFamily="34" charset="0"/>
              <a:buChar char="•"/>
            </a:pPr>
            <a:r>
              <a:rPr lang="en-US" altLang="zh-CN" dirty="0">
                <a:solidFill>
                  <a:srgbClr val="FF0000"/>
                </a:solidFill>
              </a:rPr>
              <a:t>——</a:t>
            </a:r>
            <a:r>
              <a:rPr lang="zh-CN" altLang="en-US" dirty="0">
                <a:solidFill>
                  <a:srgbClr val="FF0000"/>
                </a:solidFill>
              </a:rPr>
              <a:t>自由好于</a:t>
            </a:r>
            <a:r>
              <a:rPr lang="en-US" altLang="zh-CN" dirty="0">
                <a:solidFill>
                  <a:srgbClr val="FF0000"/>
                </a:solidFill>
              </a:rPr>
              <a:t>1</a:t>
            </a:r>
            <a:r>
              <a:rPr lang="zh-CN" altLang="en-US" dirty="0">
                <a:solidFill>
                  <a:srgbClr val="FF0000"/>
                </a:solidFill>
              </a:rPr>
              <a:t>年，选供认</a:t>
            </a:r>
            <a:endParaRPr lang="en-US" altLang="zh-CN" dirty="0">
              <a:solidFill>
                <a:srgbClr val="FF0000"/>
              </a:solidFill>
            </a:endParaRPr>
          </a:p>
          <a:p>
            <a:pPr marL="285750" indent="-285750">
              <a:buFont typeface="Arial" panose="020B0604020202020204" pitchFamily="34" charset="0"/>
              <a:buChar char="•"/>
            </a:pPr>
            <a:endParaRPr lang="en-US" altLang="zh-CN" dirty="0" smtClean="0"/>
          </a:p>
          <a:p>
            <a:endParaRPr lang="zh-CN" altLang="en-US" dirty="0">
              <a:solidFill>
                <a:srgbClr val="FF0000"/>
              </a:solidFill>
            </a:endParaRPr>
          </a:p>
          <a:p>
            <a:pPr marL="342900" indent="-342900">
              <a:buAutoNum type="arabicPeriod"/>
            </a:pPr>
            <a:endParaRPr lang="zh-CN" altLang="en-US" dirty="0"/>
          </a:p>
        </p:txBody>
      </p:sp>
      <p:sp>
        <p:nvSpPr>
          <p:cNvPr id="6" name="文本框 5"/>
          <p:cNvSpPr txBox="1"/>
          <p:nvPr/>
        </p:nvSpPr>
        <p:spPr>
          <a:xfrm>
            <a:off x="1313895" y="5273336"/>
            <a:ext cx="5450889" cy="646331"/>
          </a:xfrm>
          <a:prstGeom prst="rect">
            <a:avLst/>
          </a:prstGeom>
          <a:noFill/>
        </p:spPr>
        <p:txBody>
          <a:bodyPr wrap="square" rtlCol="0">
            <a:spAutoFit/>
          </a:bodyPr>
          <a:lstStyle/>
          <a:p>
            <a:r>
              <a:rPr lang="en-US" altLang="zh-CN" dirty="0" smtClean="0"/>
              <a:t>Michael</a:t>
            </a:r>
            <a:r>
              <a:rPr lang="zh-CN" altLang="en-US" dirty="0" smtClean="0"/>
              <a:t>选择供认，</a:t>
            </a:r>
            <a:r>
              <a:rPr lang="en-US" altLang="zh-CN" dirty="0" smtClean="0"/>
              <a:t>T-bag</a:t>
            </a:r>
            <a:r>
              <a:rPr lang="zh-CN" altLang="en-US" dirty="0" smtClean="0"/>
              <a:t>选择供认。</a:t>
            </a:r>
            <a:endParaRPr lang="en-US" altLang="zh-CN" dirty="0" smtClean="0"/>
          </a:p>
          <a:p>
            <a:r>
              <a:rPr lang="zh-CN" altLang="en-US" dirty="0" smtClean="0"/>
              <a:t>无论对方如何选择，供认都是可以相对更好的选择</a:t>
            </a:r>
            <a:endParaRPr lang="zh-CN" altLang="en-US" dirty="0"/>
          </a:p>
        </p:txBody>
      </p:sp>
    </p:spTree>
    <p:extLst>
      <p:ext uri="{BB962C8B-B14F-4D97-AF65-F5344CB8AC3E}">
        <p14:creationId xmlns:p14="http://schemas.microsoft.com/office/powerpoint/2010/main" val="2066719283"/>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fontAlgn="base">
              <a:spcAft>
                <a:spcPct val="0"/>
              </a:spcAft>
              <a:defRPr/>
            </a:pPr>
            <a:fld id="{1EB1E6A9-3A2C-4EFD-BB37-F335382C68A7}" type="slidenum">
              <a:rPr lang="en-US" altLang="zh-CN" smtClean="0"/>
              <a:pPr fontAlgn="base">
                <a:spcAft>
                  <a:spcPct val="0"/>
                </a:spcAft>
                <a:defRPr/>
              </a:pPr>
              <a:t>49</a:t>
            </a:fld>
            <a:endParaRPr lang="zh-CN" altLang="en-US"/>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a:ln>
                  <a:noFill/>
                </a:ln>
                <a:solidFill>
                  <a:srgbClr val="CC0000"/>
                </a:solidFill>
                <a:effectLst/>
                <a:uLnTx/>
                <a:uFillTx/>
                <a:latin typeface="Arial"/>
                <a:ea typeface="+mj-ea"/>
                <a:cs typeface="+mj-cs"/>
              </a:rPr>
              <a:t>三、囚徒困境及博弈论</a:t>
            </a:r>
            <a:r>
              <a:rPr kumimoji="0" lang="zh-CN" altLang="en-US" sz="4000" b="0" i="0" u="none" strike="noStrike" kern="0" cap="none" spc="0" normalizeH="0" baseline="0" noProof="0" dirty="0" smtClean="0">
                <a:ln>
                  <a:noFill/>
                </a:ln>
                <a:solidFill>
                  <a:srgbClr val="CC0000"/>
                </a:solidFill>
                <a:effectLst/>
                <a:uLnTx/>
                <a:uFillTx/>
                <a:latin typeface="Arial"/>
                <a:ea typeface="+mj-ea"/>
                <a:cs typeface="+mj-cs"/>
              </a:rPr>
              <a:t>入门</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1038735" y="915956"/>
            <a:ext cx="10227028" cy="5613340"/>
          </a:xfrm>
          <a:prstGeom prst="rect">
            <a:avLst/>
          </a:prstGeom>
          <a:noFill/>
          <a:ln w="9525">
            <a:noFill/>
          </a:ln>
        </p:spPr>
        <p:txBody>
          <a:bodyPr>
            <a:normAutofit lnSpcReduction="10000"/>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a:p>
            <a:pPr eaLnBrk="1" hangingPunct="1">
              <a:lnSpc>
                <a:spcPct val="120000"/>
              </a:lnSpc>
              <a:spcBef>
                <a:spcPct val="0"/>
              </a:spcBef>
              <a:defRPr/>
            </a:pPr>
            <a:r>
              <a:rPr lang="zh-CN" altLang="en-US" sz="3000" b="1" dirty="0" smtClean="0">
                <a:solidFill>
                  <a:srgbClr val="0070C0"/>
                </a:solidFill>
                <a:latin typeface="微软雅黑" panose="020B0503020204020204" pitchFamily="34" charset="-122"/>
                <a:ea typeface="微软雅黑" panose="020B0503020204020204" pitchFamily="34" charset="-122"/>
              </a:rPr>
              <a:t>用博弈论的专业术语来描述囚徒困境：</a:t>
            </a:r>
            <a:endParaRPr lang="en-US" altLang="zh-CN" sz="3000" b="1" dirty="0" smtClean="0">
              <a:solidFill>
                <a:srgbClr val="0070C0"/>
              </a:solidFill>
              <a:latin typeface="微软雅黑" panose="020B0503020204020204" pitchFamily="34" charset="-122"/>
              <a:ea typeface="微软雅黑" panose="020B0503020204020204" pitchFamily="34" charset="-122"/>
            </a:endParaRPr>
          </a:p>
          <a:p>
            <a:pPr eaLnBrk="1" hangingPunct="1">
              <a:lnSpc>
                <a:spcPct val="120000"/>
              </a:lnSpc>
              <a:spcBef>
                <a:spcPct val="0"/>
              </a:spcBef>
              <a:defRPr/>
            </a:pPr>
            <a:r>
              <a:rPr lang="zh-CN" altLang="en-US" sz="3000" b="1" dirty="0">
                <a:solidFill>
                  <a:srgbClr val="FF0000"/>
                </a:solidFill>
                <a:latin typeface="微软雅黑" panose="020B0503020204020204" pitchFamily="34" charset="-122"/>
                <a:ea typeface="微软雅黑" panose="020B0503020204020204" pitchFamily="34" charset="-122"/>
              </a:rPr>
              <a:t>博弈</a:t>
            </a:r>
            <a:r>
              <a:rPr lang="zh-CN" altLang="en-US" sz="3000" b="1" dirty="0" smtClean="0">
                <a:solidFill>
                  <a:srgbClr val="FF0000"/>
                </a:solidFill>
                <a:latin typeface="微软雅黑" panose="020B0503020204020204" pitchFamily="34" charset="-122"/>
                <a:ea typeface="微软雅黑" panose="020B0503020204020204" pitchFamily="34" charset="-122"/>
              </a:rPr>
              <a:t>：</a:t>
            </a:r>
            <a:r>
              <a:rPr lang="zh-CN" altLang="en-US" sz="3000" b="1" dirty="0" smtClean="0">
                <a:solidFill>
                  <a:srgbClr val="0070C0"/>
                </a:solidFill>
                <a:latin typeface="微软雅黑" panose="020B0503020204020204" pitchFamily="34" charset="-122"/>
                <a:ea typeface="微软雅黑" panose="020B0503020204020204" pitchFamily="34" charset="-122"/>
              </a:rPr>
              <a:t>一</a:t>
            </a:r>
            <a:r>
              <a:rPr lang="zh-CN" altLang="en-US" sz="3000" b="1" dirty="0">
                <a:solidFill>
                  <a:srgbClr val="0070C0"/>
                </a:solidFill>
                <a:latin typeface="微软雅黑" panose="020B0503020204020204" pitchFamily="34" charset="-122"/>
                <a:ea typeface="微软雅黑" panose="020B0503020204020204" pitchFamily="34" charset="-122"/>
              </a:rPr>
              <a:t>个或几</a:t>
            </a:r>
            <a:r>
              <a:rPr lang="zh-CN" altLang="en-US" sz="3000" b="1" dirty="0" smtClean="0">
                <a:solidFill>
                  <a:srgbClr val="0070C0"/>
                </a:solidFill>
                <a:latin typeface="微软雅黑" panose="020B0503020204020204" pitchFamily="34" charset="-122"/>
                <a:ea typeface="微软雅黑" panose="020B0503020204020204" pitchFamily="34" charset="-122"/>
              </a:rPr>
              <a:t>个</a:t>
            </a:r>
            <a:r>
              <a:rPr lang="zh-CN" altLang="en-US" sz="3000" b="1" dirty="0">
                <a:solidFill>
                  <a:srgbClr val="0070C0"/>
                </a:solidFill>
                <a:latin typeface="微软雅黑" panose="020B0503020204020204" pitchFamily="34" charset="-122"/>
                <a:ea typeface="微软雅黑" panose="020B0503020204020204" pitchFamily="34" charset="-122"/>
              </a:rPr>
              <a:t>理性的参与者，</a:t>
            </a:r>
            <a:r>
              <a:rPr lang="zh-CN" altLang="en-US" sz="3000" b="1" dirty="0" smtClean="0">
                <a:solidFill>
                  <a:srgbClr val="0070C0"/>
                </a:solidFill>
                <a:latin typeface="微软雅黑" panose="020B0503020204020204" pitchFamily="34" charset="-122"/>
                <a:ea typeface="微软雅黑" panose="020B0503020204020204" pitchFamily="34" charset="-122"/>
              </a:rPr>
              <a:t>在制定好的规则下，</a:t>
            </a:r>
            <a:r>
              <a:rPr lang="zh-CN" altLang="en-US" sz="3000" b="1" dirty="0">
                <a:solidFill>
                  <a:srgbClr val="0070C0"/>
                </a:solidFill>
                <a:latin typeface="微软雅黑" panose="020B0503020204020204" pitchFamily="34" charset="-122"/>
                <a:ea typeface="微软雅黑" panose="020B0503020204020204" pitchFamily="34" charset="-122"/>
              </a:rPr>
              <a:t>从各自允许选择</a:t>
            </a:r>
            <a:r>
              <a:rPr lang="zh-CN" altLang="en-US" sz="3000" b="1" dirty="0" smtClean="0">
                <a:solidFill>
                  <a:srgbClr val="0070C0"/>
                </a:solidFill>
                <a:latin typeface="微软雅黑" panose="020B0503020204020204" pitchFamily="34" charset="-122"/>
                <a:ea typeface="微软雅黑" panose="020B0503020204020204" pitchFamily="34" charset="-122"/>
              </a:rPr>
              <a:t>的策略</a:t>
            </a:r>
            <a:r>
              <a:rPr lang="zh-CN" altLang="en-US" sz="3000" b="1" dirty="0">
                <a:solidFill>
                  <a:srgbClr val="0070C0"/>
                </a:solidFill>
                <a:latin typeface="微软雅黑" panose="020B0503020204020204" pitchFamily="34" charset="-122"/>
                <a:ea typeface="微软雅黑" panose="020B0503020204020204" pitchFamily="34" charset="-122"/>
              </a:rPr>
              <a:t>进行</a:t>
            </a:r>
            <a:r>
              <a:rPr lang="zh-CN" altLang="en-US" sz="3000" b="1" dirty="0" smtClean="0">
                <a:solidFill>
                  <a:srgbClr val="0070C0"/>
                </a:solidFill>
                <a:latin typeface="微软雅黑" panose="020B0503020204020204" pitchFamily="34" charset="-122"/>
                <a:ea typeface="微软雅黑" panose="020B0503020204020204" pitchFamily="34" charset="-122"/>
              </a:rPr>
              <a:t>选择，</a:t>
            </a:r>
            <a:r>
              <a:rPr lang="zh-CN" altLang="en-US" sz="3000" b="1" dirty="0">
                <a:solidFill>
                  <a:srgbClr val="0070C0"/>
                </a:solidFill>
                <a:latin typeface="微软雅黑" panose="020B0503020204020204" pitchFamily="34" charset="-122"/>
                <a:ea typeface="微软雅黑" panose="020B0503020204020204" pitchFamily="34" charset="-122"/>
              </a:rPr>
              <a:t>并从中各自取得相应结果或收益的</a:t>
            </a:r>
            <a:r>
              <a:rPr lang="zh-CN" altLang="en-US" sz="3000" b="1" dirty="0" smtClean="0">
                <a:solidFill>
                  <a:srgbClr val="0070C0"/>
                </a:solidFill>
                <a:latin typeface="微软雅黑" panose="020B0503020204020204" pitchFamily="34" charset="-122"/>
                <a:ea typeface="微软雅黑" panose="020B0503020204020204" pitchFamily="34" charset="-122"/>
              </a:rPr>
              <a:t>过程（囚徒困境）</a:t>
            </a:r>
            <a:endParaRPr lang="en-US" altLang="zh-CN" sz="3000" b="1" dirty="0" smtClean="0">
              <a:solidFill>
                <a:srgbClr val="0070C0"/>
              </a:solidFill>
              <a:latin typeface="微软雅黑" panose="020B0503020204020204" pitchFamily="34" charset="-122"/>
              <a:ea typeface="微软雅黑" panose="020B0503020204020204" pitchFamily="34" charset="-122"/>
            </a:endParaRPr>
          </a:p>
          <a:p>
            <a:pPr eaLnBrk="1" hangingPunct="1">
              <a:lnSpc>
                <a:spcPct val="120000"/>
              </a:lnSpc>
              <a:spcBef>
                <a:spcPct val="0"/>
              </a:spcBef>
              <a:defRPr/>
            </a:pPr>
            <a:r>
              <a:rPr lang="zh-CN" altLang="en-US" sz="3000" b="1" dirty="0" smtClean="0">
                <a:solidFill>
                  <a:srgbClr val="FF0000"/>
                </a:solidFill>
                <a:latin typeface="微软雅黑" panose="020B0503020204020204" pitchFamily="34" charset="-122"/>
                <a:ea typeface="微软雅黑" panose="020B0503020204020204" pitchFamily="34" charset="-122"/>
              </a:rPr>
              <a:t>策略：</a:t>
            </a:r>
            <a:r>
              <a:rPr lang="zh-CN" altLang="en-US" sz="3000" b="1" dirty="0" smtClean="0">
                <a:solidFill>
                  <a:srgbClr val="0070C0"/>
                </a:solidFill>
                <a:latin typeface="微软雅黑" panose="020B0503020204020204" pitchFamily="34" charset="-122"/>
                <a:ea typeface="微软雅黑" panose="020B0503020204020204" pitchFamily="34" charset="-122"/>
              </a:rPr>
              <a:t>在博弈过程中可能采取的行动或计划（供认或沉默）</a:t>
            </a:r>
            <a:endParaRPr lang="en-US" altLang="zh-CN" sz="3000" b="1" dirty="0" smtClean="0">
              <a:solidFill>
                <a:srgbClr val="0070C0"/>
              </a:solidFill>
              <a:latin typeface="微软雅黑" panose="020B0503020204020204" pitchFamily="34" charset="-122"/>
              <a:ea typeface="微软雅黑" panose="020B0503020204020204" pitchFamily="34" charset="-122"/>
            </a:endParaRPr>
          </a:p>
          <a:p>
            <a:pPr eaLnBrk="1" hangingPunct="1">
              <a:lnSpc>
                <a:spcPct val="120000"/>
              </a:lnSpc>
              <a:spcBef>
                <a:spcPct val="0"/>
              </a:spcBef>
              <a:defRPr/>
            </a:pPr>
            <a:r>
              <a:rPr lang="zh-CN" altLang="en-US" sz="3000" b="1" dirty="0" smtClean="0">
                <a:solidFill>
                  <a:srgbClr val="FF0000"/>
                </a:solidFill>
                <a:latin typeface="微软雅黑" panose="020B0503020204020204" pitchFamily="34" charset="-122"/>
                <a:ea typeface="微软雅黑" panose="020B0503020204020204" pitchFamily="34" charset="-122"/>
              </a:rPr>
              <a:t>收益（结果）</a:t>
            </a:r>
            <a:r>
              <a:rPr lang="zh-CN" altLang="en-US" sz="3000" b="1" dirty="0" smtClean="0">
                <a:solidFill>
                  <a:srgbClr val="0070C0"/>
                </a:solidFill>
                <a:latin typeface="微软雅黑" panose="020B0503020204020204" pitchFamily="34" charset="-122"/>
                <a:ea typeface="微软雅黑" panose="020B0503020204020204" pitchFamily="34" charset="-122"/>
              </a:rPr>
              <a:t>：选择不同的策略所带来的收益或结果（徒刑年数）</a:t>
            </a:r>
            <a:endParaRPr lang="en-US" altLang="zh-CN" sz="3000" b="1" dirty="0" smtClean="0">
              <a:solidFill>
                <a:srgbClr val="0070C0"/>
              </a:solidFill>
              <a:latin typeface="微软雅黑" panose="020B0503020204020204" pitchFamily="34" charset="-122"/>
              <a:ea typeface="微软雅黑" panose="020B0503020204020204" pitchFamily="34" charset="-122"/>
            </a:endParaRPr>
          </a:p>
          <a:p>
            <a:pPr eaLnBrk="1" hangingPunct="1">
              <a:lnSpc>
                <a:spcPct val="120000"/>
              </a:lnSpc>
              <a:spcBef>
                <a:spcPct val="0"/>
              </a:spcBef>
              <a:defRPr/>
            </a:pPr>
            <a:r>
              <a:rPr lang="zh-CN" altLang="en-US" sz="3000" b="1" dirty="0" smtClean="0">
                <a:solidFill>
                  <a:srgbClr val="FF0000"/>
                </a:solidFill>
                <a:latin typeface="微软雅黑" panose="020B0503020204020204" pitchFamily="34" charset="-122"/>
                <a:ea typeface="微软雅黑" panose="020B0503020204020204" pitchFamily="34" charset="-122"/>
              </a:rPr>
              <a:t>最优策略：</a:t>
            </a:r>
            <a:r>
              <a:rPr lang="zh-CN" altLang="en-US" sz="3000" b="1" dirty="0" smtClean="0">
                <a:solidFill>
                  <a:srgbClr val="0070C0"/>
                </a:solidFill>
                <a:latin typeface="微软雅黑" panose="020B0503020204020204" pitchFamily="34" charset="-122"/>
                <a:ea typeface="微软雅黑" panose="020B0503020204020204" pitchFamily="34" charset="-122"/>
              </a:rPr>
              <a:t>可以最大化预期收益的策略</a:t>
            </a:r>
            <a:endParaRPr lang="en-US" altLang="zh-CN" sz="3000" b="1" dirty="0" smtClean="0">
              <a:solidFill>
                <a:srgbClr val="0070C0"/>
              </a:solidFill>
              <a:latin typeface="微软雅黑" panose="020B0503020204020204" pitchFamily="34" charset="-122"/>
              <a:ea typeface="微软雅黑" panose="020B0503020204020204" pitchFamily="34" charset="-122"/>
            </a:endParaRPr>
          </a:p>
          <a:p>
            <a:pPr eaLnBrk="1" hangingPunct="1">
              <a:lnSpc>
                <a:spcPct val="120000"/>
              </a:lnSpc>
              <a:spcBef>
                <a:spcPct val="0"/>
              </a:spcBef>
              <a:defRPr/>
            </a:pPr>
            <a:r>
              <a:rPr lang="zh-CN" altLang="en-US" sz="3000" b="1" dirty="0" smtClean="0">
                <a:solidFill>
                  <a:srgbClr val="FF0000"/>
                </a:solidFill>
                <a:latin typeface="微软雅黑" panose="020B0503020204020204" pitchFamily="34" charset="-122"/>
                <a:ea typeface="微软雅黑" panose="020B0503020204020204" pitchFamily="34" charset="-122"/>
              </a:rPr>
              <a:t>博弈论：</a:t>
            </a:r>
            <a:r>
              <a:rPr lang="zh-CN" altLang="en-US" sz="3000" b="1" dirty="0" smtClean="0">
                <a:solidFill>
                  <a:srgbClr val="0070C0"/>
                </a:solidFill>
                <a:latin typeface="微软雅黑" panose="020B0503020204020204" pitchFamily="34" charset="-122"/>
                <a:ea typeface="微软雅黑" panose="020B0503020204020204" pitchFamily="34" charset="-122"/>
              </a:rPr>
              <a:t>试图找出每个参与者的最优策略以及均衡。</a:t>
            </a:r>
            <a:endParaRPr lang="en-US" altLang="zh-CN" sz="3000" b="1" dirty="0" smtClean="0">
              <a:solidFill>
                <a:srgbClr val="FF0000"/>
              </a:solidFill>
              <a:latin typeface="微软雅黑" panose="020B0503020204020204" pitchFamily="34" charset="-122"/>
              <a:ea typeface="微软雅黑" panose="020B0503020204020204" pitchFamily="34" charset="-122"/>
            </a:endParaRPr>
          </a:p>
          <a:p>
            <a:pPr eaLnBrk="1" hangingPunct="1">
              <a:lnSpc>
                <a:spcPct val="120000"/>
              </a:lnSpc>
              <a:spcBef>
                <a:spcPct val="0"/>
              </a:spcBef>
              <a:defRPr/>
            </a:pPr>
            <a:endParaRPr lang="en-US" altLang="zh-CN" sz="3000" b="1" dirty="0" smtClean="0">
              <a:solidFill>
                <a:srgbClr val="0070C0"/>
              </a:solidFill>
              <a:latin typeface="微软雅黑" panose="020B0503020204020204" pitchFamily="34" charset="-122"/>
              <a:ea typeface="微软雅黑" panose="020B0503020204020204" pitchFamily="34" charset="-122"/>
            </a:endParaRPr>
          </a:p>
          <a:p>
            <a:pPr eaLnBrk="1" hangingPunct="1">
              <a:lnSpc>
                <a:spcPct val="120000"/>
              </a:lnSpc>
              <a:spcBef>
                <a:spcPct val="0"/>
              </a:spcBef>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spTree>
    <p:extLst>
      <p:ext uri="{BB962C8B-B14F-4D97-AF65-F5344CB8AC3E}">
        <p14:creationId xmlns:p14="http://schemas.microsoft.com/office/powerpoint/2010/main" val="427720386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2611438" y="101601"/>
            <a:ext cx="8094662" cy="860425"/>
          </a:xfrm>
        </p:spPr>
        <p:txBody>
          <a:bodyPr vert="horz" wrap="square" lIns="91440" tIns="45720" rIns="91440" bIns="45720" anchor="t"/>
          <a:lstStyle/>
          <a:p>
            <a:pPr eaLnBrk="1" hangingPunct="1"/>
            <a:r>
              <a:rPr lang="zh-CN" altLang="en-US" b="1" dirty="0" smtClean="0">
                <a:ea typeface="宋体" panose="02010600030101010101" pitchFamily="2" charset="-122"/>
              </a:rPr>
              <a:t>导言</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8185785" y="1025525"/>
            <a:ext cx="2204720" cy="5422900"/>
          </a:xfrm>
        </p:spPr>
        <p:txBody>
          <a:bodyPr vert="horz" wrap="square" lIns="91440" tIns="45720" rIns="91440" bIns="45720" anchor="t"/>
          <a:lstStyle/>
          <a:p>
            <a:pPr marL="0" indent="0" eaLnBrk="1" hangingPunct="1">
              <a:buNone/>
            </a:pPr>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marL="0" indent="0" eaLnBrk="1" hangingPunct="1">
              <a:buNone/>
            </a:pPr>
            <a:endParaRPr lang="en-US" altLang="zh-CN" sz="2400" dirty="0">
              <a:ea typeface="宋体" panose="02010600030101010101" pitchFamily="2" charset="-122"/>
            </a:endParaRPr>
          </a:p>
        </p:txBody>
      </p:sp>
      <p:sp>
        <p:nvSpPr>
          <p:cNvPr id="24580" name="Slide Number Placeholder 1"/>
          <p:cNvSpPr txBox="1">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1200" b="0" i="0" u="none" strike="noStrike" kern="1200" cap="none" spc="0" normalizeH="0" baseline="0" noProof="0" dirty="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5</a:t>
            </a:fld>
            <a:endParaRPr kumimoji="0" lang="en-US" altLang="zh-CN" sz="1200" b="0" i="0" u="none" strike="noStrike" kern="1200" cap="none" spc="0" normalizeH="0" baseline="0" noProof="0" dirty="0">
              <a:ln>
                <a:noFill/>
              </a:ln>
              <a:solidFill>
                <a:srgbClr val="002060"/>
              </a:solidFill>
              <a:effectLst/>
              <a:uLnTx/>
              <a:uFillTx/>
              <a:latin typeface="Arial"/>
              <a:ea typeface="宋体" panose="02010600030101010101" pitchFamily="2" charset="-122"/>
              <a:cs typeface="+mn-cs"/>
            </a:endParaRPr>
          </a:p>
        </p:txBody>
      </p:sp>
      <p:sp>
        <p:nvSpPr>
          <p:cNvPr id="7" name="矩形 6"/>
          <p:cNvSpPr/>
          <p:nvPr/>
        </p:nvSpPr>
        <p:spPr>
          <a:xfrm>
            <a:off x="1519238"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3400" b="0" i="0" u="none" strike="noStrike" kern="1200" cap="none" spc="0" normalizeH="0" baseline="0" noProof="0" dirty="0">
              <a:ln>
                <a:noFill/>
              </a:ln>
              <a:solidFill>
                <a:srgbClr val="C00000"/>
              </a:solidFill>
              <a:effectLst/>
              <a:uLnTx/>
              <a:uFillTx/>
              <a:latin typeface="Arial"/>
              <a:ea typeface="+mn-ea"/>
              <a:cs typeface="+mn-cs"/>
            </a:endParaRPr>
          </a:p>
        </p:txBody>
      </p:sp>
      <p:sp>
        <p:nvSpPr>
          <p:cNvPr id="8" name="内容占位符 2"/>
          <p:cNvSpPr txBox="1">
            <a:spLocks/>
          </p:cNvSpPr>
          <p:nvPr/>
        </p:nvSpPr>
        <p:spPr>
          <a:xfrm>
            <a:off x="1633538" y="1331649"/>
            <a:ext cx="9392528" cy="4772289"/>
          </a:xfrm>
          <a:prstGeom prst="rect">
            <a:avLst/>
          </a:prstGeom>
          <a:noFill/>
          <a:ln w="9525">
            <a:noFill/>
          </a:ln>
        </p:spPr>
        <p:txBody>
          <a:bodyPr>
            <a:normAutofit lnSpcReduction="10000"/>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3200" b="0" i="0" u="none" strike="noStrike" kern="0" cap="none" spc="0" normalizeH="0" baseline="0" noProof="0" dirty="0" smtClean="0">
              <a:ln>
                <a:noFill/>
              </a:ln>
              <a:solidFill>
                <a:srgbClr val="005EA4"/>
              </a:solidFill>
              <a:effectLst/>
              <a:uLnTx/>
              <a:uFillTx/>
              <a:latin typeface="Arial"/>
              <a:ea typeface="+mn-ea"/>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什么</a:t>
            </a:r>
            <a:r>
              <a:rPr kumimoji="0" lang="zh-CN" altLang="en-US" sz="3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叫不对称信息？生活中的不对称信息有哪些</a:t>
            </a: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a:t>
            </a: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3000" b="0" i="0" u="none" strike="noStrike" kern="0" cap="none" spc="0" normalizeH="0" baseline="0" noProof="0" dirty="0" smtClean="0">
              <a:ln>
                <a:noFill/>
              </a:ln>
              <a:solidFill>
                <a:srgbClr val="005EA4"/>
              </a:solidFill>
              <a:effectLst/>
              <a:uLnTx/>
              <a:uFillTx/>
              <a:latin typeface="Arial"/>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zh-CN" altLang="en-US" sz="30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不对称</a:t>
            </a:r>
            <a:r>
              <a:rPr kumimoji="0" lang="zh-CN" altLang="en-US" sz="3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信息：</a:t>
            </a:r>
            <a:r>
              <a:rPr kumimoji="0" lang="zh-CN" altLang="en-US" sz="3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“我知道一些你不知道的事”，人们在获得（掌握）相关知识（信息）上的差别。</a:t>
            </a:r>
            <a:endParaRPr kumimoji="0" lang="en-US" altLang="zh-CN" sz="3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000" b="0" i="0" u="none" strike="noStrike" kern="0" cap="none" spc="0" normalizeH="0" baseline="0" noProof="0" dirty="0" smtClean="0">
              <a:ln>
                <a:noFill/>
              </a:ln>
              <a:solidFill>
                <a:srgbClr val="005EA4"/>
              </a:solidFill>
              <a:effectLst/>
              <a:uLnTx/>
              <a:uFillTx/>
              <a:latin typeface="Arial"/>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送</a:t>
            </a:r>
            <a:r>
              <a:rPr kumimoji="0" lang="zh-CN" altLang="en-US" sz="3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生日礼物：包包？化妆品？电子产品？微信红包</a:t>
            </a: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a:t>
            </a: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r>
              <a:rPr kumimoji="0" lang="zh-CN" altLang="en-US" sz="3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找工作：如何写你的简历？如何穿着</a:t>
            </a: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a:t>
            </a: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spTree>
    <p:extLst>
      <p:ext uri="{BB962C8B-B14F-4D97-AF65-F5344CB8AC3E}">
        <p14:creationId xmlns:p14="http://schemas.microsoft.com/office/powerpoint/2010/main" val="2781461586"/>
      </p:ext>
    </p:extLst>
  </p:cSld>
  <p:clrMapOvr>
    <a:masterClrMapping/>
  </p:clrMapOvr>
  <p:transition>
    <p:cover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50</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a:ln>
                  <a:noFill/>
                </a:ln>
                <a:solidFill>
                  <a:srgbClr val="CC0000"/>
                </a:solidFill>
                <a:effectLst/>
                <a:uLnTx/>
                <a:uFillTx/>
                <a:latin typeface="Arial"/>
                <a:ea typeface="+mj-ea"/>
                <a:cs typeface="+mj-cs"/>
              </a:rPr>
              <a:t>三、囚徒困境及博弈论</a:t>
            </a:r>
            <a:r>
              <a:rPr kumimoji="0" lang="zh-CN" altLang="en-US" sz="4000" b="0" i="0" u="none" strike="noStrike" kern="0" cap="none" spc="0" normalizeH="0" baseline="0" noProof="0" dirty="0" smtClean="0">
                <a:ln>
                  <a:noFill/>
                </a:ln>
                <a:solidFill>
                  <a:srgbClr val="CC0000"/>
                </a:solidFill>
                <a:effectLst/>
                <a:uLnTx/>
                <a:uFillTx/>
                <a:latin typeface="Arial"/>
                <a:ea typeface="+mj-ea"/>
                <a:cs typeface="+mj-cs"/>
              </a:rPr>
              <a:t>入门</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1038735" y="915956"/>
            <a:ext cx="10227028" cy="5613340"/>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我们发现：无论对方如何选择，</a:t>
            </a:r>
            <a:r>
              <a:rPr kumimoji="0" lang="zh-CN" altLang="en-US" sz="30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供认</a:t>
            </a: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都是</a:t>
            </a:r>
            <a:r>
              <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Michael</a:t>
            </a: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和</a:t>
            </a:r>
            <a:r>
              <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T-bag</a:t>
            </a: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的最优策略（</a:t>
            </a:r>
            <a:r>
              <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optimal strategy</a:t>
            </a: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a:t>
            </a: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“供认”是他们的</a:t>
            </a:r>
            <a:r>
              <a:rPr kumimoji="0" lang="zh-CN" altLang="en-US" sz="30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“占优策略”</a:t>
            </a: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dominant strategy</a:t>
            </a: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a:t>
            </a: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因此，他们两人没有任何动机将其策略从“供认”更改到“沉默”</a:t>
            </a: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spTree>
    <p:extLst>
      <p:ext uri="{BB962C8B-B14F-4D97-AF65-F5344CB8AC3E}">
        <p14:creationId xmlns:p14="http://schemas.microsoft.com/office/powerpoint/2010/main" val="2474965346"/>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fontAlgn="base">
              <a:spcAft>
                <a:spcPct val="0"/>
              </a:spcAft>
              <a:defRPr/>
            </a:pPr>
            <a:fld id="{1EB1E6A9-3A2C-4EFD-BB37-F335382C68A7}" type="slidenum">
              <a:rPr lang="en-US" altLang="zh-CN" smtClean="0"/>
              <a:pPr fontAlgn="base">
                <a:spcAft>
                  <a:spcPct val="0"/>
                </a:spcAft>
                <a:defRPr/>
              </a:pPr>
              <a:t>51</a:t>
            </a:fld>
            <a:endParaRPr lang="zh-CN" altLang="en-US"/>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a:ln>
                  <a:noFill/>
                </a:ln>
                <a:solidFill>
                  <a:srgbClr val="CC0000"/>
                </a:solidFill>
                <a:effectLst/>
                <a:uLnTx/>
                <a:uFillTx/>
                <a:latin typeface="Arial"/>
                <a:ea typeface="+mj-ea"/>
                <a:cs typeface="+mj-cs"/>
              </a:rPr>
              <a:t>三、囚徒困境及博弈论</a:t>
            </a:r>
            <a:r>
              <a:rPr kumimoji="0" lang="zh-CN" altLang="en-US" sz="4000" b="0" i="0" u="none" strike="noStrike" kern="0" cap="none" spc="0" normalizeH="0" baseline="0" noProof="0" dirty="0" smtClean="0">
                <a:ln>
                  <a:noFill/>
                </a:ln>
                <a:solidFill>
                  <a:srgbClr val="CC0000"/>
                </a:solidFill>
                <a:effectLst/>
                <a:uLnTx/>
                <a:uFillTx/>
                <a:latin typeface="Arial"/>
                <a:ea typeface="+mj-ea"/>
                <a:cs typeface="+mj-cs"/>
              </a:rPr>
              <a:t>入门</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1038735" y="915956"/>
            <a:ext cx="10227028" cy="5613340"/>
          </a:xfrm>
          <a:prstGeom prst="rect">
            <a:avLst/>
          </a:prstGeom>
          <a:noFill/>
          <a:ln w="9525">
            <a:noFill/>
          </a:ln>
        </p:spPr>
        <p:txBody>
          <a:bodyPr>
            <a:normAutofit lnSpcReduction="10000"/>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a:p>
            <a:pPr eaLnBrk="1" hangingPunct="1">
              <a:lnSpc>
                <a:spcPct val="120000"/>
              </a:lnSpc>
              <a:spcBef>
                <a:spcPct val="0"/>
              </a:spcBef>
              <a:defRPr/>
            </a:pPr>
            <a:r>
              <a:rPr lang="zh-CN" altLang="en-US" sz="3000" b="1" dirty="0" smtClean="0">
                <a:solidFill>
                  <a:srgbClr val="0070C0"/>
                </a:solidFill>
                <a:latin typeface="微软雅黑" panose="020B0503020204020204" pitchFamily="34" charset="-122"/>
                <a:ea typeface="微软雅黑" panose="020B0503020204020204" pitchFamily="34" charset="-122"/>
              </a:rPr>
              <a:t>我们发现：无论对方如何选择，</a:t>
            </a:r>
            <a:r>
              <a:rPr lang="zh-CN" altLang="en-US" sz="3000" b="1" dirty="0" smtClean="0">
                <a:solidFill>
                  <a:srgbClr val="FF0000"/>
                </a:solidFill>
                <a:latin typeface="微软雅黑" panose="020B0503020204020204" pitchFamily="34" charset="-122"/>
                <a:ea typeface="微软雅黑" panose="020B0503020204020204" pitchFamily="34" charset="-122"/>
              </a:rPr>
              <a:t>供认</a:t>
            </a:r>
            <a:r>
              <a:rPr lang="zh-CN" altLang="en-US" sz="3000" b="1" dirty="0" smtClean="0">
                <a:solidFill>
                  <a:srgbClr val="0070C0"/>
                </a:solidFill>
                <a:latin typeface="微软雅黑" panose="020B0503020204020204" pitchFamily="34" charset="-122"/>
                <a:ea typeface="微软雅黑" panose="020B0503020204020204" pitchFamily="34" charset="-122"/>
              </a:rPr>
              <a:t>都是</a:t>
            </a:r>
            <a:r>
              <a:rPr lang="en-US" altLang="zh-CN" sz="3000" b="1" dirty="0" smtClean="0">
                <a:solidFill>
                  <a:srgbClr val="0070C0"/>
                </a:solidFill>
                <a:latin typeface="微软雅黑" panose="020B0503020204020204" pitchFamily="34" charset="-122"/>
                <a:ea typeface="微软雅黑" panose="020B0503020204020204" pitchFamily="34" charset="-122"/>
              </a:rPr>
              <a:t>Michael</a:t>
            </a:r>
            <a:r>
              <a:rPr lang="zh-CN" altLang="en-US" sz="3000" b="1" dirty="0" smtClean="0">
                <a:solidFill>
                  <a:srgbClr val="0070C0"/>
                </a:solidFill>
                <a:latin typeface="微软雅黑" panose="020B0503020204020204" pitchFamily="34" charset="-122"/>
                <a:ea typeface="微软雅黑" panose="020B0503020204020204" pitchFamily="34" charset="-122"/>
              </a:rPr>
              <a:t>和</a:t>
            </a:r>
            <a:r>
              <a:rPr lang="en-US" altLang="zh-CN" sz="3000" b="1" dirty="0" smtClean="0">
                <a:solidFill>
                  <a:srgbClr val="0070C0"/>
                </a:solidFill>
                <a:latin typeface="微软雅黑" panose="020B0503020204020204" pitchFamily="34" charset="-122"/>
                <a:ea typeface="微软雅黑" panose="020B0503020204020204" pitchFamily="34" charset="-122"/>
              </a:rPr>
              <a:t>T-bag</a:t>
            </a:r>
            <a:r>
              <a:rPr lang="zh-CN" altLang="en-US" sz="3000" b="1" dirty="0" smtClean="0">
                <a:solidFill>
                  <a:srgbClr val="0070C0"/>
                </a:solidFill>
                <a:latin typeface="微软雅黑" panose="020B0503020204020204" pitchFamily="34" charset="-122"/>
                <a:ea typeface="微软雅黑" panose="020B0503020204020204" pitchFamily="34" charset="-122"/>
              </a:rPr>
              <a:t>的最优策略（</a:t>
            </a:r>
            <a:r>
              <a:rPr lang="en-US" altLang="zh-CN" sz="3000" b="1" dirty="0" smtClean="0">
                <a:solidFill>
                  <a:srgbClr val="0070C0"/>
                </a:solidFill>
                <a:latin typeface="微软雅黑" panose="020B0503020204020204" pitchFamily="34" charset="-122"/>
                <a:ea typeface="微软雅黑" panose="020B0503020204020204" pitchFamily="34" charset="-122"/>
              </a:rPr>
              <a:t>optimal strategy</a:t>
            </a:r>
            <a:r>
              <a:rPr lang="zh-CN" altLang="en-US" sz="3000" b="1" dirty="0" smtClean="0">
                <a:solidFill>
                  <a:srgbClr val="0070C0"/>
                </a:solidFill>
                <a:latin typeface="微软雅黑" panose="020B0503020204020204" pitchFamily="34" charset="-122"/>
                <a:ea typeface="微软雅黑" panose="020B0503020204020204" pitchFamily="34" charset="-122"/>
              </a:rPr>
              <a:t>）</a:t>
            </a:r>
            <a:endParaRPr lang="en-US" altLang="zh-CN" sz="3000" b="1" dirty="0" smtClean="0">
              <a:solidFill>
                <a:srgbClr val="0070C0"/>
              </a:solidFill>
              <a:latin typeface="微软雅黑" panose="020B0503020204020204" pitchFamily="34" charset="-122"/>
              <a:ea typeface="微软雅黑" panose="020B0503020204020204" pitchFamily="34" charset="-122"/>
            </a:endParaRPr>
          </a:p>
          <a:p>
            <a:pPr eaLnBrk="1" hangingPunct="1">
              <a:lnSpc>
                <a:spcPct val="120000"/>
              </a:lnSpc>
              <a:spcBef>
                <a:spcPct val="0"/>
              </a:spcBef>
              <a:defRPr/>
            </a:pP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“供认”是他们的</a:t>
            </a:r>
            <a:r>
              <a:rPr kumimoji="0" lang="zh-CN" altLang="en-US" sz="30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“占优策略”</a:t>
            </a: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dominant strategy</a:t>
            </a: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a:t>
            </a: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eaLnBrk="1" hangingPunct="1">
              <a:lnSpc>
                <a:spcPct val="120000"/>
              </a:lnSpc>
              <a:spcBef>
                <a:spcPct val="0"/>
              </a:spcBef>
              <a:defRPr/>
            </a:pPr>
            <a:r>
              <a:rPr lang="zh-CN" altLang="en-US" sz="3000" b="1" dirty="0" smtClean="0">
                <a:solidFill>
                  <a:srgbClr val="0070C0"/>
                </a:solidFill>
                <a:latin typeface="微软雅黑" panose="020B0503020204020204" pitchFamily="34" charset="-122"/>
                <a:ea typeface="微软雅黑" panose="020B0503020204020204" pitchFamily="34" charset="-122"/>
              </a:rPr>
              <a:t>因此，他们两人没有任何动机将其策略从“供认”更改到“沉默”</a:t>
            </a:r>
            <a:endParaRPr lang="en-US" altLang="zh-CN" sz="3000" b="1" dirty="0" smtClean="0">
              <a:solidFill>
                <a:srgbClr val="0070C0"/>
              </a:solidFill>
              <a:latin typeface="微软雅黑" panose="020B0503020204020204" pitchFamily="34" charset="-122"/>
              <a:ea typeface="微软雅黑" panose="020B0503020204020204" pitchFamily="34" charset="-122"/>
            </a:endParaRPr>
          </a:p>
          <a:p>
            <a:pPr lvl="1" eaLnBrk="1" hangingPunct="1">
              <a:lnSpc>
                <a:spcPct val="120000"/>
              </a:lnSpc>
              <a:spcBef>
                <a:spcPct val="0"/>
              </a:spcBef>
              <a:defRPr/>
            </a:pPr>
            <a:r>
              <a:rPr kumimoji="0" lang="zh-CN" altLang="en-US" sz="30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cs typeface="+mn-cs"/>
              </a:rPr>
              <a:t>如果他们更改了，会发生什么？</a:t>
            </a:r>
            <a:endParaRPr kumimoji="0" lang="en-US" altLang="zh-CN" sz="30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cs typeface="+mn-cs"/>
            </a:endParaRPr>
          </a:p>
          <a:p>
            <a:pPr lvl="1" eaLnBrk="1" hangingPunct="1">
              <a:lnSpc>
                <a:spcPct val="120000"/>
              </a:lnSpc>
              <a:spcBef>
                <a:spcPct val="0"/>
              </a:spcBef>
              <a:defRPr/>
            </a:pPr>
            <a:r>
              <a:rPr lang="zh-CN" altLang="en-US" sz="3000" b="1" dirty="0" smtClean="0">
                <a:solidFill>
                  <a:srgbClr val="00B0F0"/>
                </a:solidFill>
                <a:latin typeface="微软雅黑" panose="020B0503020204020204" pitchFamily="34" charset="-122"/>
                <a:ea typeface="微软雅黑" panose="020B0503020204020204" pitchFamily="34" charset="-122"/>
              </a:rPr>
              <a:t>反之如果他们事先约好沉默，会有人反悔吗？</a:t>
            </a:r>
            <a:endParaRPr lang="en-US" altLang="zh-CN" sz="3000" b="1" dirty="0" smtClean="0">
              <a:solidFill>
                <a:srgbClr val="00B0F0"/>
              </a:solidFill>
              <a:latin typeface="微软雅黑" panose="020B0503020204020204" pitchFamily="34" charset="-122"/>
              <a:ea typeface="微软雅黑" panose="020B0503020204020204" pitchFamily="34" charset="-122"/>
            </a:endParaRPr>
          </a:p>
          <a:p>
            <a:pPr eaLnBrk="1" hangingPunct="1">
              <a:lnSpc>
                <a:spcPct val="120000"/>
              </a:lnSpc>
              <a:spcBef>
                <a:spcPct val="0"/>
              </a:spcBef>
              <a:defRPr/>
            </a:pPr>
            <a:r>
              <a:rPr lang="zh-CN" altLang="en-US" sz="3200" b="1" dirty="0">
                <a:solidFill>
                  <a:srgbClr val="0070C0"/>
                </a:solidFill>
                <a:latin typeface="微软雅黑" panose="020B0503020204020204" pitchFamily="34" charset="-122"/>
                <a:ea typeface="微软雅黑" panose="020B0503020204020204" pitchFamily="34" charset="-122"/>
              </a:rPr>
              <a:t>因为</a:t>
            </a:r>
            <a:r>
              <a:rPr lang="zh-CN" altLang="en-US" sz="3200" b="1" dirty="0" smtClean="0">
                <a:solidFill>
                  <a:srgbClr val="0070C0"/>
                </a:solidFill>
                <a:latin typeface="微软雅黑" panose="020B0503020204020204" pitchFamily="34" charset="-122"/>
                <a:ea typeface="微软雅黑" panose="020B0503020204020204" pitchFamily="34" charset="-122"/>
              </a:rPr>
              <a:t>大家都没有更改的意向，（</a:t>
            </a:r>
            <a:r>
              <a:rPr lang="en-US" altLang="zh-CN" sz="3200" b="1" dirty="0" smtClean="0">
                <a:solidFill>
                  <a:srgbClr val="0070C0"/>
                </a:solidFill>
                <a:latin typeface="微软雅黑" panose="020B0503020204020204" pitchFamily="34" charset="-122"/>
                <a:ea typeface="微软雅黑" panose="020B0503020204020204" pitchFamily="34" charset="-122"/>
              </a:rPr>
              <a:t>Michael</a:t>
            </a:r>
            <a:r>
              <a:rPr lang="zh-CN" altLang="en-US" sz="3200" b="1" dirty="0" smtClean="0">
                <a:solidFill>
                  <a:srgbClr val="0070C0"/>
                </a:solidFill>
                <a:latin typeface="微软雅黑" panose="020B0503020204020204" pitchFamily="34" charset="-122"/>
                <a:ea typeface="微软雅黑" panose="020B0503020204020204" pitchFamily="34" charset="-122"/>
              </a:rPr>
              <a:t>供认，</a:t>
            </a:r>
            <a:r>
              <a:rPr lang="en-US" altLang="zh-CN" sz="3200" b="1" dirty="0" smtClean="0">
                <a:solidFill>
                  <a:srgbClr val="0070C0"/>
                </a:solidFill>
                <a:latin typeface="微软雅黑" panose="020B0503020204020204" pitchFamily="34" charset="-122"/>
                <a:ea typeface="微软雅黑" panose="020B0503020204020204" pitchFamily="34" charset="-122"/>
              </a:rPr>
              <a:t>T-bag</a:t>
            </a:r>
            <a:r>
              <a:rPr lang="zh-CN" altLang="en-US" sz="3200" b="1" dirty="0" smtClean="0">
                <a:solidFill>
                  <a:srgbClr val="0070C0"/>
                </a:solidFill>
                <a:latin typeface="微软雅黑" panose="020B0503020204020204" pitchFamily="34" charset="-122"/>
                <a:ea typeface="微软雅黑" panose="020B0503020204020204" pitchFamily="34" charset="-122"/>
              </a:rPr>
              <a:t>供认）就是</a:t>
            </a:r>
            <a:r>
              <a:rPr lang="zh-CN" altLang="en-US" sz="3200" b="1" dirty="0" smtClean="0">
                <a:solidFill>
                  <a:srgbClr val="FF0000"/>
                </a:solidFill>
                <a:latin typeface="微软雅黑" panose="020B0503020204020204" pitchFamily="34" charset="-122"/>
                <a:ea typeface="微软雅黑" panose="020B0503020204020204" pitchFamily="34" charset="-122"/>
              </a:rPr>
              <a:t>本次博弈的均衡</a:t>
            </a:r>
            <a:endParaRPr kumimoji="0" lang="en-US" altLang="zh-CN" sz="3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spTree>
    <p:extLst>
      <p:ext uri="{BB962C8B-B14F-4D97-AF65-F5344CB8AC3E}">
        <p14:creationId xmlns:p14="http://schemas.microsoft.com/office/powerpoint/2010/main" val="503018637"/>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52</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a:ln>
                  <a:noFill/>
                </a:ln>
                <a:solidFill>
                  <a:srgbClr val="CC0000"/>
                </a:solidFill>
                <a:effectLst/>
                <a:uLnTx/>
                <a:uFillTx/>
                <a:latin typeface="Arial"/>
                <a:ea typeface="+mj-ea"/>
                <a:cs typeface="+mj-cs"/>
              </a:rPr>
              <a:t>三、囚徒困境及博弈论</a:t>
            </a:r>
            <a:r>
              <a:rPr kumimoji="0" lang="zh-CN" altLang="en-US" sz="4000" b="0" i="0" u="none" strike="noStrike" kern="0" cap="none" spc="0" normalizeH="0" baseline="0" noProof="0" dirty="0" smtClean="0">
                <a:ln>
                  <a:noFill/>
                </a:ln>
                <a:solidFill>
                  <a:srgbClr val="CC0000"/>
                </a:solidFill>
                <a:effectLst/>
                <a:uLnTx/>
                <a:uFillTx/>
                <a:latin typeface="Arial"/>
                <a:ea typeface="+mj-ea"/>
                <a:cs typeface="+mj-cs"/>
              </a:rPr>
              <a:t>入门</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1038735" y="915956"/>
            <a:ext cx="10227028" cy="5613340"/>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当一个策略组合满足</a:t>
            </a:r>
            <a:r>
              <a:rPr kumimoji="0" lang="zh-CN" altLang="en-US" sz="3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如下条件，就是一个博弈中</a:t>
            </a: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的“占</a:t>
            </a:r>
            <a:r>
              <a:rPr kumimoji="0" lang="zh-CN" altLang="en-US" sz="3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优策略</a:t>
            </a: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均衡”：</a:t>
            </a: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20000"/>
              </a:lnSpc>
              <a:spcBef>
                <a:spcPct val="0"/>
              </a:spcBef>
              <a:spcAft>
                <a:spcPct val="0"/>
              </a:spcAft>
              <a:buClrTx/>
              <a:buSzTx/>
              <a:buFont typeface="Arial" panose="020B0604020202020204" pitchFamily="34" charset="0"/>
              <a:buChar char="–"/>
              <a:tabLst/>
              <a:defRPr/>
            </a:pP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无论其他参与者选择什么策略，该策略都是每个参与者的最优策略</a:t>
            </a:r>
            <a:endPar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20000"/>
              </a:lnSpc>
              <a:spcBef>
                <a:spcPct val="0"/>
              </a:spcBef>
              <a:spcAft>
                <a:spcPct val="0"/>
              </a:spcAft>
              <a:buClrTx/>
              <a:buSzTx/>
              <a:buFont typeface="Arial" panose="020B0604020202020204" pitchFamily="34" charset="0"/>
              <a:buChar char="–"/>
              <a:tabLst/>
              <a:defRPr/>
            </a:pP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（供认，供认）是</a:t>
            </a: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他们的</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“占优策略均衡”</a:t>
            </a:r>
            <a:endPar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20000"/>
              </a:lnSpc>
              <a:spcBef>
                <a:spcPct val="0"/>
              </a:spcBef>
              <a:spcAft>
                <a:spcPct val="0"/>
              </a:spcAft>
              <a:buClrTx/>
              <a:buSzTx/>
              <a:buFont typeface="Arial" panose="020B0604020202020204" pitchFamily="34" charset="0"/>
              <a:buChar char="–"/>
              <a:tabLst/>
              <a:defRPr/>
            </a:pPr>
            <a:endPar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457200" marR="0" lvl="1" indent="0" algn="l" defTabSz="914400" rtl="0" eaLnBrk="1" fontAlgn="base" latinLnBrk="0" hangingPunct="1">
              <a:lnSpc>
                <a:spcPct val="120000"/>
              </a:lnSpc>
              <a:spcBef>
                <a:spcPct val="0"/>
              </a:spcBef>
              <a:spcAft>
                <a:spcPct val="0"/>
              </a:spcAft>
              <a:buClrTx/>
              <a:buSzTx/>
              <a:buFont typeface="Arial" panose="020B0604020202020204" pitchFamily="34" charset="0"/>
              <a:buNone/>
              <a:tabLst/>
              <a:defRPr/>
            </a:pPr>
            <a:endPar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spTree>
    <p:extLst>
      <p:ext uri="{BB962C8B-B14F-4D97-AF65-F5344CB8AC3E}">
        <p14:creationId xmlns:p14="http://schemas.microsoft.com/office/powerpoint/2010/main" val="4252965558"/>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53</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a:ln>
                  <a:noFill/>
                </a:ln>
                <a:solidFill>
                  <a:srgbClr val="CC0000"/>
                </a:solidFill>
                <a:effectLst/>
                <a:uLnTx/>
                <a:uFillTx/>
                <a:latin typeface="Arial"/>
                <a:ea typeface="+mj-ea"/>
                <a:cs typeface="+mj-cs"/>
              </a:rPr>
              <a:t>三、囚徒困境及博弈论</a:t>
            </a:r>
            <a:r>
              <a:rPr kumimoji="0" lang="zh-CN" altLang="en-US" sz="4000" b="0" i="0" u="none" strike="noStrike" kern="0" cap="none" spc="0" normalizeH="0" baseline="0" noProof="0" dirty="0" smtClean="0">
                <a:ln>
                  <a:noFill/>
                </a:ln>
                <a:solidFill>
                  <a:srgbClr val="CC0000"/>
                </a:solidFill>
                <a:effectLst/>
                <a:uLnTx/>
                <a:uFillTx/>
                <a:latin typeface="Arial"/>
                <a:ea typeface="+mj-ea"/>
                <a:cs typeface="+mj-cs"/>
              </a:rPr>
              <a:t>入门</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1038735" y="915956"/>
            <a:ext cx="10227028" cy="5613340"/>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当一个策略组合满足</a:t>
            </a:r>
            <a:r>
              <a:rPr kumimoji="0" lang="zh-CN" altLang="en-US" sz="3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如下条件，就是一个博弈中</a:t>
            </a: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的“占</a:t>
            </a:r>
            <a:r>
              <a:rPr kumimoji="0" lang="zh-CN" altLang="en-US" sz="3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优策略</a:t>
            </a: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均衡”：</a:t>
            </a: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20000"/>
              </a:lnSpc>
              <a:spcBef>
                <a:spcPct val="0"/>
              </a:spcBef>
              <a:spcAft>
                <a:spcPct val="0"/>
              </a:spcAft>
              <a:buClrTx/>
              <a:buSzTx/>
              <a:buFont typeface="Arial" panose="020B0604020202020204" pitchFamily="34" charset="0"/>
              <a:buChar char="–"/>
              <a:tabLst/>
              <a:defRPr/>
            </a:pP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无论其他参与者选择什么策略，该策略都是每个参与者的最优策略</a:t>
            </a:r>
            <a:endPar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20000"/>
              </a:lnSpc>
              <a:spcBef>
                <a:spcPct val="0"/>
              </a:spcBef>
              <a:spcAft>
                <a:spcPct val="0"/>
              </a:spcAft>
              <a:buClrTx/>
              <a:buSzTx/>
              <a:buFont typeface="Arial" panose="020B0604020202020204" pitchFamily="34" charset="0"/>
              <a:buChar char="–"/>
              <a:tabLst/>
              <a:defRPr/>
            </a:pP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（供认，供认）是</a:t>
            </a:r>
            <a:r>
              <a:rPr kumimoji="0" lang="zh-CN" altLang="en-US"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他们的</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“占优策略均衡”</a:t>
            </a:r>
            <a:endPar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742950" marR="0" lvl="1" indent="-285750" algn="l" defTabSz="914400" rtl="0" eaLnBrk="1" fontAlgn="base" latinLnBrk="0" hangingPunct="1">
              <a:lnSpc>
                <a:spcPct val="120000"/>
              </a:lnSpc>
              <a:spcBef>
                <a:spcPct val="0"/>
              </a:spcBef>
              <a:spcAft>
                <a:spcPct val="0"/>
              </a:spcAft>
              <a:buClrTx/>
              <a:buSzTx/>
              <a:buFont typeface="Arial" panose="020B0604020202020204" pitchFamily="34" charset="0"/>
              <a:buChar char="–"/>
              <a:tabLst/>
              <a:defRPr/>
            </a:pPr>
            <a:endPar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zh-CN" altLang="en-US" sz="30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并不是每一个博弈的每个参与者都有“占优策略”</a:t>
            </a:r>
            <a:endParaRPr kumimoji="0" lang="en-US" altLang="zh-CN" sz="30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lang="zh-CN" altLang="en-US" sz="3000" b="1" dirty="0" smtClean="0">
                <a:solidFill>
                  <a:srgbClr val="0070C0"/>
                </a:solidFill>
                <a:latin typeface="微软雅黑" panose="020B0503020204020204" pitchFamily="34" charset="-122"/>
                <a:ea typeface="微软雅黑" panose="020B0503020204020204" pitchFamily="34" charset="-122"/>
              </a:rPr>
              <a:t>如果存在某个参与者没有占优策略，他的最优选择就取决于其他参与者选择的策略。</a:t>
            </a: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457200" marR="0" lvl="1" indent="0" algn="l" defTabSz="914400" rtl="0" eaLnBrk="1" fontAlgn="base" latinLnBrk="0" hangingPunct="1">
              <a:lnSpc>
                <a:spcPct val="120000"/>
              </a:lnSpc>
              <a:spcBef>
                <a:spcPct val="0"/>
              </a:spcBef>
              <a:spcAft>
                <a:spcPct val="0"/>
              </a:spcAft>
              <a:buClrTx/>
              <a:buSzTx/>
              <a:buFont typeface="Arial" panose="020B0604020202020204" pitchFamily="34" charset="0"/>
              <a:buNone/>
              <a:tabLst/>
              <a:defRPr/>
            </a:pPr>
            <a:endPar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spTree>
    <p:extLst>
      <p:ext uri="{BB962C8B-B14F-4D97-AF65-F5344CB8AC3E}">
        <p14:creationId xmlns:p14="http://schemas.microsoft.com/office/powerpoint/2010/main" val="2299259063"/>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54</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a:ln>
                  <a:noFill/>
                </a:ln>
                <a:solidFill>
                  <a:srgbClr val="CC0000"/>
                </a:solidFill>
                <a:effectLst/>
                <a:uLnTx/>
                <a:uFillTx/>
                <a:latin typeface="Arial"/>
                <a:ea typeface="+mj-ea"/>
                <a:cs typeface="+mj-cs"/>
              </a:rPr>
              <a:t>三、囚徒困境及博弈论入门</a:t>
            </a:r>
          </a:p>
        </p:txBody>
      </p:sp>
      <p:sp>
        <p:nvSpPr>
          <p:cNvPr id="4" name="内容占位符 2"/>
          <p:cNvSpPr txBox="1">
            <a:spLocks/>
          </p:cNvSpPr>
          <p:nvPr/>
        </p:nvSpPr>
        <p:spPr>
          <a:xfrm>
            <a:off x="1012102" y="1244660"/>
            <a:ext cx="10227028" cy="5613340"/>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en-US" altLang="zh-CN" sz="3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177" y="1094702"/>
            <a:ext cx="5021439" cy="3244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5"/>
          <p:cNvSpPr txBox="1"/>
          <p:nvPr/>
        </p:nvSpPr>
        <p:spPr>
          <a:xfrm>
            <a:off x="6572671" y="1494491"/>
            <a:ext cx="5334407"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a:ea typeface="+mn-ea"/>
                <a:cs typeface="+mn-cs"/>
              </a:rPr>
              <a:t>观察：</a:t>
            </a:r>
            <a:endParaRPr kumimoji="0" lang="en-US" altLang="zh-CN" sz="24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smtClean="0">
                <a:ln>
                  <a:noFill/>
                </a:ln>
                <a:solidFill>
                  <a:srgbClr val="000000"/>
                </a:solidFill>
                <a:effectLst/>
                <a:uLnTx/>
                <a:uFillTx/>
                <a:latin typeface="Arial"/>
                <a:ea typeface="+mn-ea"/>
                <a:cs typeface="+mn-cs"/>
              </a:rPr>
              <a:t>两家公司选择是否进行广告竞争的博弈</a:t>
            </a:r>
            <a:endParaRPr kumimoji="0" lang="en-US" altLang="zh-CN" sz="2400" b="0" i="0" u="none" strike="noStrike" kern="1200" cap="none" spc="0" normalizeH="0" baseline="0" noProof="0" dirty="0" smtClean="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smtClean="0">
                <a:ln>
                  <a:noFill/>
                </a:ln>
                <a:solidFill>
                  <a:srgbClr val="000000"/>
                </a:solidFill>
                <a:effectLst/>
                <a:uLnTx/>
                <a:uFillTx/>
                <a:latin typeface="Arial"/>
                <a:ea typeface="+mn-ea"/>
                <a:cs typeface="+mn-cs"/>
              </a:rPr>
              <a:t>公司</a:t>
            </a:r>
            <a:r>
              <a:rPr kumimoji="0" lang="en-US" altLang="zh-CN" sz="2400" b="0" i="0" u="none" strike="noStrike" kern="1200" cap="none" spc="0" normalizeH="0" baseline="0" noProof="0" dirty="0" smtClean="0">
                <a:ln>
                  <a:noFill/>
                </a:ln>
                <a:solidFill>
                  <a:srgbClr val="000000"/>
                </a:solidFill>
                <a:effectLst/>
                <a:uLnTx/>
                <a:uFillTx/>
                <a:latin typeface="Arial"/>
                <a:ea typeface="+mn-ea"/>
                <a:cs typeface="+mn-cs"/>
              </a:rPr>
              <a:t>A</a:t>
            </a:r>
            <a:r>
              <a:rPr kumimoji="0" lang="zh-CN" altLang="en-US" sz="2400" b="0" i="0" u="none" strike="noStrike" kern="1200" cap="none" spc="0" normalizeH="0" baseline="0" noProof="0" dirty="0" smtClean="0">
                <a:ln>
                  <a:noFill/>
                </a:ln>
                <a:solidFill>
                  <a:srgbClr val="000000"/>
                </a:solidFill>
                <a:effectLst/>
                <a:uLnTx/>
                <a:uFillTx/>
                <a:latin typeface="Arial"/>
                <a:ea typeface="+mn-ea"/>
                <a:cs typeface="+mn-cs"/>
              </a:rPr>
              <a:t>：</a:t>
            </a:r>
            <a:endParaRPr kumimoji="0" lang="en-US" altLang="zh-CN" sz="2400" b="0" i="0" u="none" strike="noStrike" kern="1200" cap="none" spc="0" normalizeH="0" baseline="0" noProof="0" dirty="0" smtClean="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rgbClr val="000000"/>
                </a:solidFill>
                <a:effectLst/>
                <a:uLnTx/>
                <a:uFillTx/>
                <a:latin typeface="Arial"/>
                <a:ea typeface="+mn-ea"/>
                <a:cs typeface="+mn-cs"/>
              </a:rPr>
              <a:t>没有占优策略，取决于公司</a:t>
            </a:r>
            <a:r>
              <a:rPr kumimoji="0" lang="en-US" altLang="zh-CN" sz="2400" b="0" i="0" u="none" strike="noStrike" kern="1200" cap="none" spc="0" normalizeH="0" baseline="0" noProof="0" dirty="0" smtClean="0">
                <a:ln>
                  <a:noFill/>
                </a:ln>
                <a:solidFill>
                  <a:srgbClr val="000000"/>
                </a:solidFill>
                <a:effectLst/>
                <a:uLnTx/>
                <a:uFillTx/>
                <a:latin typeface="Arial"/>
                <a:ea typeface="+mn-ea"/>
                <a:cs typeface="+mn-cs"/>
              </a:rPr>
              <a:t>B</a:t>
            </a:r>
            <a:r>
              <a:rPr kumimoji="0" lang="zh-CN" altLang="en-US" sz="2400" b="0" i="0" u="none" strike="noStrike" kern="1200" cap="none" spc="0" normalizeH="0" baseline="0" noProof="0" dirty="0" smtClean="0">
                <a:ln>
                  <a:noFill/>
                </a:ln>
                <a:solidFill>
                  <a:srgbClr val="000000"/>
                </a:solidFill>
                <a:effectLst/>
                <a:uLnTx/>
                <a:uFillTx/>
                <a:latin typeface="Arial"/>
                <a:ea typeface="+mn-ea"/>
                <a:cs typeface="+mn-cs"/>
              </a:rPr>
              <a:t>的策略</a:t>
            </a:r>
            <a:endParaRPr kumimoji="0" lang="en-US" altLang="zh-CN" sz="2400" b="0" i="0" u="none" strike="noStrike" kern="1200" cap="none" spc="0" normalizeH="0" baseline="0" noProof="0" dirty="0" smtClean="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smtClean="0">
                <a:ln>
                  <a:noFill/>
                </a:ln>
                <a:solidFill>
                  <a:srgbClr val="000000"/>
                </a:solidFill>
                <a:effectLst/>
                <a:uLnTx/>
                <a:uFillTx/>
                <a:latin typeface="Arial"/>
                <a:ea typeface="+mn-ea"/>
                <a:cs typeface="+mn-cs"/>
              </a:rPr>
              <a:t>公司</a:t>
            </a:r>
            <a:r>
              <a:rPr kumimoji="0" lang="en-US" altLang="zh-CN" sz="2400" b="0" i="0" u="none" strike="noStrike" kern="1200" cap="none" spc="0" normalizeH="0" baseline="0" noProof="0" dirty="0" smtClean="0">
                <a:ln>
                  <a:noFill/>
                </a:ln>
                <a:solidFill>
                  <a:srgbClr val="000000"/>
                </a:solidFill>
                <a:effectLst/>
                <a:uLnTx/>
                <a:uFillTx/>
                <a:latin typeface="Arial"/>
                <a:ea typeface="+mn-ea"/>
                <a:cs typeface="+mn-cs"/>
              </a:rPr>
              <a:t>B</a:t>
            </a:r>
            <a:r>
              <a:rPr kumimoji="0" lang="zh-CN" altLang="en-US" sz="2400" b="0" i="0" u="none" strike="noStrike" kern="1200" cap="none" spc="0" normalizeH="0" baseline="0" noProof="0" dirty="0" smtClean="0">
                <a:ln>
                  <a:noFill/>
                </a:ln>
                <a:solidFill>
                  <a:srgbClr val="000000"/>
                </a:solidFill>
                <a:effectLst/>
                <a:uLnTx/>
                <a:uFillTx/>
                <a:latin typeface="Arial"/>
                <a:ea typeface="+mn-ea"/>
                <a:cs typeface="+mn-cs"/>
              </a:rPr>
              <a:t>：</a:t>
            </a:r>
            <a:endParaRPr kumimoji="0" lang="en-US" altLang="zh-CN" sz="2400" b="0" i="0" u="none" strike="noStrike" kern="1200" cap="none" spc="0" normalizeH="0" baseline="0" noProof="0" dirty="0" smtClean="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Arial"/>
                <a:ea typeface="+mn-ea"/>
                <a:cs typeface="+mn-cs"/>
              </a:rPr>
              <a:t>打</a:t>
            </a:r>
            <a:r>
              <a:rPr kumimoji="0" lang="zh-CN" altLang="en-US" sz="2400" b="0" i="0" u="none" strike="noStrike" kern="1200" cap="none" spc="0" normalizeH="0" baseline="0" noProof="0" dirty="0" smtClean="0">
                <a:ln>
                  <a:noFill/>
                </a:ln>
                <a:solidFill>
                  <a:srgbClr val="000000"/>
                </a:solidFill>
                <a:effectLst/>
                <a:uLnTx/>
                <a:uFillTx/>
                <a:latin typeface="Arial"/>
                <a:ea typeface="+mn-ea"/>
                <a:cs typeface="+mn-cs"/>
              </a:rPr>
              <a:t>广告是占优策略</a:t>
            </a:r>
            <a:endParaRPr kumimoji="0" lang="en-US" altLang="zh-CN" sz="2400" b="0" i="0" u="none" strike="noStrike" kern="1200" cap="none" spc="0" normalizeH="0" baseline="0" noProof="0" dirty="0" smtClean="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smtClean="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747908645"/>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55</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a:ln>
                  <a:noFill/>
                </a:ln>
                <a:solidFill>
                  <a:srgbClr val="CC0000"/>
                </a:solidFill>
                <a:effectLst/>
                <a:uLnTx/>
                <a:uFillTx/>
                <a:latin typeface="Arial"/>
                <a:ea typeface="+mj-ea"/>
                <a:cs typeface="+mj-cs"/>
              </a:rPr>
              <a:t>三、囚徒困境及博弈论入门</a:t>
            </a:r>
          </a:p>
        </p:txBody>
      </p:sp>
      <p:sp>
        <p:nvSpPr>
          <p:cNvPr id="4" name="内容占位符 2"/>
          <p:cNvSpPr txBox="1">
            <a:spLocks/>
          </p:cNvSpPr>
          <p:nvPr/>
        </p:nvSpPr>
        <p:spPr>
          <a:xfrm>
            <a:off x="1012102" y="1244660"/>
            <a:ext cx="10227028" cy="5613340"/>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en-US" altLang="zh-CN" sz="3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zh-CN" altLang="en-US" sz="28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并不是</a:t>
            </a:r>
            <a:r>
              <a:rPr kumimoji="0" lang="zh-CN" altLang="en-US"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每一个博弈的每个参与者都有</a:t>
            </a:r>
            <a:r>
              <a:rPr kumimoji="0" lang="zh-CN" altLang="en-US" sz="28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“占优策略”，如何找到均衡策略集？</a:t>
            </a:r>
            <a:endParaRPr kumimoji="0" lang="en-US" altLang="zh-CN" sz="28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177" y="1094702"/>
            <a:ext cx="5021439" cy="3244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5"/>
          <p:cNvSpPr txBox="1"/>
          <p:nvPr/>
        </p:nvSpPr>
        <p:spPr>
          <a:xfrm>
            <a:off x="6572671" y="1494491"/>
            <a:ext cx="5334407" cy="32316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000000"/>
                </a:solidFill>
                <a:effectLst/>
                <a:uLnTx/>
                <a:uFillTx/>
                <a:latin typeface="Arial"/>
                <a:ea typeface="+mn-ea"/>
                <a:cs typeface="+mn-cs"/>
              </a:rPr>
              <a:t>观察：</a:t>
            </a:r>
            <a:endParaRPr kumimoji="0" lang="en-US" altLang="zh-CN" sz="24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smtClean="0">
                <a:ln>
                  <a:noFill/>
                </a:ln>
                <a:solidFill>
                  <a:srgbClr val="000000"/>
                </a:solidFill>
                <a:effectLst/>
                <a:uLnTx/>
                <a:uFillTx/>
                <a:latin typeface="Arial"/>
                <a:ea typeface="+mn-ea"/>
                <a:cs typeface="+mn-cs"/>
              </a:rPr>
              <a:t>两家公司选择是否进行广告竞争的博弈</a:t>
            </a:r>
            <a:endParaRPr kumimoji="0" lang="en-US" altLang="zh-CN" sz="2400" b="0" i="0" u="none" strike="noStrike" kern="1200" cap="none" spc="0" normalizeH="0" baseline="0" noProof="0" dirty="0" smtClean="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smtClean="0">
                <a:ln>
                  <a:noFill/>
                </a:ln>
                <a:solidFill>
                  <a:srgbClr val="000000"/>
                </a:solidFill>
                <a:effectLst/>
                <a:uLnTx/>
                <a:uFillTx/>
                <a:latin typeface="Arial"/>
                <a:ea typeface="+mn-ea"/>
                <a:cs typeface="+mn-cs"/>
              </a:rPr>
              <a:t>公司</a:t>
            </a:r>
            <a:r>
              <a:rPr kumimoji="0" lang="en-US" altLang="zh-CN" sz="2400" b="0" i="0" u="none" strike="noStrike" kern="1200" cap="none" spc="0" normalizeH="0" baseline="0" noProof="0" dirty="0" smtClean="0">
                <a:ln>
                  <a:noFill/>
                </a:ln>
                <a:solidFill>
                  <a:srgbClr val="000000"/>
                </a:solidFill>
                <a:effectLst/>
                <a:uLnTx/>
                <a:uFillTx/>
                <a:latin typeface="Arial"/>
                <a:ea typeface="+mn-ea"/>
                <a:cs typeface="+mn-cs"/>
              </a:rPr>
              <a:t>A</a:t>
            </a:r>
            <a:r>
              <a:rPr kumimoji="0" lang="zh-CN" altLang="en-US" sz="2400" b="0" i="0" u="none" strike="noStrike" kern="1200" cap="none" spc="0" normalizeH="0" baseline="0" noProof="0" dirty="0" smtClean="0">
                <a:ln>
                  <a:noFill/>
                </a:ln>
                <a:solidFill>
                  <a:srgbClr val="000000"/>
                </a:solidFill>
                <a:effectLst/>
                <a:uLnTx/>
                <a:uFillTx/>
                <a:latin typeface="Arial"/>
                <a:ea typeface="+mn-ea"/>
                <a:cs typeface="+mn-cs"/>
              </a:rPr>
              <a:t>：</a:t>
            </a:r>
            <a:endParaRPr kumimoji="0" lang="en-US" altLang="zh-CN" sz="2400" b="0" i="0" u="none" strike="noStrike" kern="1200" cap="none" spc="0" normalizeH="0" baseline="0" noProof="0" dirty="0" smtClean="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rgbClr val="000000"/>
                </a:solidFill>
                <a:effectLst/>
                <a:uLnTx/>
                <a:uFillTx/>
                <a:latin typeface="Arial"/>
                <a:ea typeface="+mn-ea"/>
                <a:cs typeface="+mn-cs"/>
              </a:rPr>
              <a:t>没有占优策略，取决于公司</a:t>
            </a:r>
            <a:r>
              <a:rPr kumimoji="0" lang="en-US" altLang="zh-CN" sz="2400" b="0" i="0" u="none" strike="noStrike" kern="1200" cap="none" spc="0" normalizeH="0" baseline="0" noProof="0" dirty="0" smtClean="0">
                <a:ln>
                  <a:noFill/>
                </a:ln>
                <a:solidFill>
                  <a:srgbClr val="000000"/>
                </a:solidFill>
                <a:effectLst/>
                <a:uLnTx/>
                <a:uFillTx/>
                <a:latin typeface="Arial"/>
                <a:ea typeface="+mn-ea"/>
                <a:cs typeface="+mn-cs"/>
              </a:rPr>
              <a:t>B</a:t>
            </a:r>
            <a:r>
              <a:rPr kumimoji="0" lang="zh-CN" altLang="en-US" sz="2400" b="0" i="0" u="none" strike="noStrike" kern="1200" cap="none" spc="0" normalizeH="0" baseline="0" noProof="0" dirty="0" smtClean="0">
                <a:ln>
                  <a:noFill/>
                </a:ln>
                <a:solidFill>
                  <a:srgbClr val="000000"/>
                </a:solidFill>
                <a:effectLst/>
                <a:uLnTx/>
                <a:uFillTx/>
                <a:latin typeface="Arial"/>
                <a:ea typeface="+mn-ea"/>
                <a:cs typeface="+mn-cs"/>
              </a:rPr>
              <a:t>的策略</a:t>
            </a:r>
            <a:endParaRPr kumimoji="0" lang="en-US" altLang="zh-CN" sz="2400" b="0" i="0" u="none" strike="noStrike" kern="1200" cap="none" spc="0" normalizeH="0" baseline="0" noProof="0" dirty="0" smtClean="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smtClean="0">
                <a:ln>
                  <a:noFill/>
                </a:ln>
                <a:solidFill>
                  <a:srgbClr val="000000"/>
                </a:solidFill>
                <a:effectLst/>
                <a:uLnTx/>
                <a:uFillTx/>
                <a:latin typeface="Arial"/>
                <a:ea typeface="+mn-ea"/>
                <a:cs typeface="+mn-cs"/>
              </a:rPr>
              <a:t>公司</a:t>
            </a:r>
            <a:r>
              <a:rPr kumimoji="0" lang="en-US" altLang="zh-CN" sz="2400" b="0" i="0" u="none" strike="noStrike" kern="1200" cap="none" spc="0" normalizeH="0" baseline="0" noProof="0" dirty="0" smtClean="0">
                <a:ln>
                  <a:noFill/>
                </a:ln>
                <a:solidFill>
                  <a:srgbClr val="000000"/>
                </a:solidFill>
                <a:effectLst/>
                <a:uLnTx/>
                <a:uFillTx/>
                <a:latin typeface="Arial"/>
                <a:ea typeface="+mn-ea"/>
                <a:cs typeface="+mn-cs"/>
              </a:rPr>
              <a:t>B</a:t>
            </a:r>
            <a:r>
              <a:rPr kumimoji="0" lang="zh-CN" altLang="en-US" sz="2400" b="0" i="0" u="none" strike="noStrike" kern="1200" cap="none" spc="0" normalizeH="0" baseline="0" noProof="0" dirty="0" smtClean="0">
                <a:ln>
                  <a:noFill/>
                </a:ln>
                <a:solidFill>
                  <a:srgbClr val="000000"/>
                </a:solidFill>
                <a:effectLst/>
                <a:uLnTx/>
                <a:uFillTx/>
                <a:latin typeface="Arial"/>
                <a:ea typeface="+mn-ea"/>
                <a:cs typeface="+mn-cs"/>
              </a:rPr>
              <a:t>：</a:t>
            </a:r>
            <a:endParaRPr kumimoji="0" lang="en-US" altLang="zh-CN" sz="2400" b="0" i="0" u="none" strike="noStrike" kern="1200" cap="none" spc="0" normalizeH="0" baseline="0" noProof="0" dirty="0" smtClean="0">
              <a:ln>
                <a:noFill/>
              </a:ln>
              <a:solidFill>
                <a:srgbClr val="000000"/>
              </a:solidFill>
              <a:effectLst/>
              <a:uLnTx/>
              <a:uFillTx/>
              <a:latin typeface="Arial"/>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srgbClr val="000000"/>
                </a:solidFill>
                <a:effectLst/>
                <a:uLnTx/>
                <a:uFillTx/>
                <a:latin typeface="Arial"/>
                <a:ea typeface="+mn-ea"/>
                <a:cs typeface="+mn-cs"/>
              </a:rPr>
              <a:t>打</a:t>
            </a:r>
            <a:r>
              <a:rPr kumimoji="0" lang="zh-CN" altLang="en-US" sz="2400" b="0" i="0" u="none" strike="noStrike" kern="1200" cap="none" spc="0" normalizeH="0" baseline="0" noProof="0" dirty="0" smtClean="0">
                <a:ln>
                  <a:noFill/>
                </a:ln>
                <a:solidFill>
                  <a:srgbClr val="000000"/>
                </a:solidFill>
                <a:effectLst/>
                <a:uLnTx/>
                <a:uFillTx/>
                <a:latin typeface="Arial"/>
                <a:ea typeface="+mn-ea"/>
                <a:cs typeface="+mn-cs"/>
              </a:rPr>
              <a:t>广告是占优策略</a:t>
            </a:r>
            <a:endParaRPr kumimoji="0" lang="en-US" altLang="zh-CN" sz="2400" b="0" i="0" u="none" strike="noStrike" kern="1200" cap="none" spc="0" normalizeH="0" baseline="0" noProof="0" dirty="0" smtClean="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800" b="0" i="0" u="none" strike="noStrike" kern="1200" cap="none" spc="0" normalizeH="0" baseline="0" noProof="0" dirty="0" smtClean="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3039943632"/>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fontAlgn="base">
              <a:spcAft>
                <a:spcPct val="0"/>
              </a:spcAft>
              <a:defRPr/>
            </a:pPr>
            <a:fld id="{1EB1E6A9-3A2C-4EFD-BB37-F335382C68A7}" type="slidenum">
              <a:rPr lang="en-US" altLang="zh-CN" smtClean="0"/>
              <a:pPr fontAlgn="base">
                <a:spcAft>
                  <a:spcPct val="0"/>
                </a:spcAft>
                <a:defRPr/>
              </a:pPr>
              <a:t>56</a:t>
            </a:fld>
            <a:endParaRPr lang="zh-CN" altLang="en-US"/>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lvl="0">
              <a:defRPr/>
            </a:pPr>
            <a:r>
              <a:rPr lang="zh-CN" altLang="en-US" kern="0" dirty="0"/>
              <a:t>三、囚徒困境及博弈论入门</a:t>
            </a:r>
          </a:p>
        </p:txBody>
      </p:sp>
      <p:sp>
        <p:nvSpPr>
          <p:cNvPr id="4" name="内容占位符 2"/>
          <p:cNvSpPr txBox="1">
            <a:spLocks/>
          </p:cNvSpPr>
          <p:nvPr/>
        </p:nvSpPr>
        <p:spPr>
          <a:xfrm>
            <a:off x="1012102" y="1244660"/>
            <a:ext cx="10227028" cy="5613340"/>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lnSpc>
                <a:spcPct val="120000"/>
              </a:lnSpc>
              <a:spcBef>
                <a:spcPct val="0"/>
              </a:spcBef>
              <a:defRPr/>
            </a:pPr>
            <a:endParaRPr lang="en-US" altLang="zh-CN" sz="3000" b="1" dirty="0" smtClean="0">
              <a:solidFill>
                <a:srgbClr val="0070C0"/>
              </a:solidFill>
              <a:latin typeface="微软雅黑" panose="020B0503020204020204" pitchFamily="34" charset="-122"/>
              <a:ea typeface="微软雅黑" panose="020B0503020204020204" pitchFamily="34" charset="-122"/>
            </a:endParaRPr>
          </a:p>
          <a:p>
            <a:pPr eaLnBrk="1" hangingPunct="1">
              <a:lnSpc>
                <a:spcPct val="120000"/>
              </a:lnSpc>
              <a:spcBef>
                <a:spcPct val="0"/>
              </a:spcBef>
              <a:defRPr/>
            </a:pPr>
            <a:endParaRPr lang="en-US" altLang="zh-CN" sz="3000" b="1" dirty="0" smtClean="0">
              <a:solidFill>
                <a:srgbClr val="0070C0"/>
              </a:solidFill>
              <a:latin typeface="微软雅黑" panose="020B0503020204020204" pitchFamily="34" charset="-122"/>
              <a:ea typeface="微软雅黑" panose="020B0503020204020204" pitchFamily="34" charset="-122"/>
            </a:endParaRPr>
          </a:p>
          <a:p>
            <a:pPr eaLnBrk="1" hangingPunct="1">
              <a:lnSpc>
                <a:spcPct val="120000"/>
              </a:lnSpc>
              <a:spcBef>
                <a:spcPct val="0"/>
              </a:spcBef>
              <a:defRPr/>
            </a:pPr>
            <a:endParaRPr lang="en-US" altLang="zh-CN" sz="3000" b="1" dirty="0" smtClean="0">
              <a:solidFill>
                <a:srgbClr val="0070C0"/>
              </a:solidFill>
              <a:latin typeface="微软雅黑" panose="020B0503020204020204" pitchFamily="34" charset="-122"/>
              <a:ea typeface="微软雅黑" panose="020B0503020204020204" pitchFamily="34" charset="-122"/>
            </a:endParaRPr>
          </a:p>
          <a:p>
            <a:pPr eaLnBrk="1" hangingPunct="1">
              <a:lnSpc>
                <a:spcPct val="120000"/>
              </a:lnSpc>
              <a:spcBef>
                <a:spcPct val="0"/>
              </a:spcBef>
              <a:defRPr/>
            </a:pPr>
            <a:endParaRPr lang="en-US" altLang="zh-CN" sz="3000" b="1" dirty="0" smtClean="0">
              <a:solidFill>
                <a:srgbClr val="0070C0"/>
              </a:solidFill>
              <a:latin typeface="微软雅黑" panose="020B0503020204020204" pitchFamily="34" charset="-122"/>
              <a:ea typeface="微软雅黑" panose="020B0503020204020204" pitchFamily="34" charset="-122"/>
            </a:endParaRPr>
          </a:p>
          <a:p>
            <a:pPr eaLnBrk="1" hangingPunct="1">
              <a:lnSpc>
                <a:spcPct val="120000"/>
              </a:lnSpc>
              <a:spcBef>
                <a:spcPct val="0"/>
              </a:spcBef>
              <a:defRPr/>
            </a:pPr>
            <a:endParaRPr lang="en-US" altLang="zh-CN" sz="3000" b="1" dirty="0" smtClean="0">
              <a:solidFill>
                <a:srgbClr val="0070C0"/>
              </a:solidFill>
              <a:latin typeface="微软雅黑" panose="020B0503020204020204" pitchFamily="34" charset="-122"/>
              <a:ea typeface="微软雅黑" panose="020B0503020204020204" pitchFamily="34" charset="-122"/>
            </a:endParaRPr>
          </a:p>
          <a:p>
            <a:pPr marL="0" lvl="0" indent="0" eaLnBrk="1" hangingPunct="1">
              <a:lnSpc>
                <a:spcPct val="120000"/>
              </a:lnSpc>
              <a:spcBef>
                <a:spcPct val="0"/>
              </a:spcBef>
              <a:buNone/>
              <a:defRPr/>
            </a:pPr>
            <a:endParaRPr lang="en-US" altLang="zh-CN" sz="3000" b="1" dirty="0">
              <a:solidFill>
                <a:srgbClr val="FF0000"/>
              </a:solidFill>
              <a:latin typeface="微软雅黑" panose="020B0503020204020204" pitchFamily="34" charset="-122"/>
              <a:ea typeface="微软雅黑" panose="020B0503020204020204" pitchFamily="34" charset="-122"/>
            </a:endParaRPr>
          </a:p>
          <a:p>
            <a:pPr lvl="0" eaLnBrk="1" hangingPunct="1">
              <a:lnSpc>
                <a:spcPct val="120000"/>
              </a:lnSpc>
              <a:spcBef>
                <a:spcPct val="0"/>
              </a:spcBef>
              <a:defRPr/>
            </a:pPr>
            <a:r>
              <a:rPr lang="zh-CN" altLang="en-US" sz="2800" b="1" dirty="0" smtClean="0">
                <a:solidFill>
                  <a:srgbClr val="FF0000"/>
                </a:solidFill>
                <a:latin typeface="微软雅黑" panose="020B0503020204020204" pitchFamily="34" charset="-122"/>
                <a:ea typeface="微软雅黑" panose="020B0503020204020204" pitchFamily="34" charset="-122"/>
              </a:rPr>
              <a:t>并不是</a:t>
            </a:r>
            <a:r>
              <a:rPr lang="zh-CN" altLang="en-US" sz="2800" b="1" dirty="0">
                <a:solidFill>
                  <a:srgbClr val="FF0000"/>
                </a:solidFill>
                <a:latin typeface="微软雅黑" panose="020B0503020204020204" pitchFamily="34" charset="-122"/>
                <a:ea typeface="微软雅黑" panose="020B0503020204020204" pitchFamily="34" charset="-122"/>
              </a:rPr>
              <a:t>每一个博弈的每个参与者都有</a:t>
            </a:r>
            <a:r>
              <a:rPr lang="zh-CN" altLang="en-US" sz="2800" b="1" dirty="0" smtClean="0">
                <a:solidFill>
                  <a:srgbClr val="FF0000"/>
                </a:solidFill>
                <a:latin typeface="微软雅黑" panose="020B0503020204020204" pitchFamily="34" charset="-122"/>
                <a:ea typeface="微软雅黑" panose="020B0503020204020204" pitchFamily="34" charset="-122"/>
              </a:rPr>
              <a:t>“占优策略”，如何找到均衡策略集？</a:t>
            </a:r>
            <a:endParaRPr lang="en-US" altLang="zh-CN" sz="2800" b="1" dirty="0" smtClean="0">
              <a:solidFill>
                <a:srgbClr val="FF0000"/>
              </a:solidFill>
              <a:latin typeface="微软雅黑" panose="020B0503020204020204" pitchFamily="34" charset="-122"/>
              <a:ea typeface="微软雅黑" panose="020B0503020204020204" pitchFamily="34" charset="-122"/>
            </a:endParaRPr>
          </a:p>
          <a:p>
            <a:pPr lvl="0" eaLnBrk="1" hangingPunct="1">
              <a:lnSpc>
                <a:spcPct val="120000"/>
              </a:lnSpc>
              <a:spcBef>
                <a:spcPct val="0"/>
              </a:spcBef>
              <a:defRPr/>
            </a:pPr>
            <a:r>
              <a:rPr lang="zh-CN" altLang="en-US" sz="2800" b="1" dirty="0" smtClean="0">
                <a:solidFill>
                  <a:srgbClr val="0070C0"/>
                </a:solidFill>
                <a:latin typeface="微软雅黑" panose="020B0503020204020204" pitchFamily="34" charset="-122"/>
                <a:ea typeface="微软雅黑" panose="020B0503020204020204" pitchFamily="34" charset="-122"/>
              </a:rPr>
              <a:t>公司</a:t>
            </a:r>
            <a:r>
              <a:rPr lang="en-US" altLang="zh-CN" sz="2800" b="1" dirty="0" smtClean="0">
                <a:solidFill>
                  <a:srgbClr val="0070C0"/>
                </a:solidFill>
                <a:latin typeface="微软雅黑" panose="020B0503020204020204" pitchFamily="34" charset="-122"/>
                <a:ea typeface="微软雅黑" panose="020B0503020204020204" pitchFamily="34" charset="-122"/>
              </a:rPr>
              <a:t>A</a:t>
            </a:r>
            <a:r>
              <a:rPr lang="zh-CN" altLang="en-US" sz="2800" b="1" dirty="0" smtClean="0">
                <a:solidFill>
                  <a:srgbClr val="0070C0"/>
                </a:solidFill>
                <a:latin typeface="微软雅黑" panose="020B0503020204020204" pitchFamily="34" charset="-122"/>
                <a:ea typeface="微软雅黑" panose="020B0503020204020204" pitchFamily="34" charset="-122"/>
              </a:rPr>
              <a:t>可以知道公司</a:t>
            </a:r>
            <a:r>
              <a:rPr lang="en-US" altLang="zh-CN" sz="2800" b="1" dirty="0" smtClean="0">
                <a:solidFill>
                  <a:srgbClr val="0070C0"/>
                </a:solidFill>
                <a:latin typeface="微软雅黑" panose="020B0503020204020204" pitchFamily="34" charset="-122"/>
                <a:ea typeface="微软雅黑" panose="020B0503020204020204" pitchFamily="34" charset="-122"/>
              </a:rPr>
              <a:t>B</a:t>
            </a:r>
            <a:r>
              <a:rPr lang="zh-CN" altLang="en-US" sz="2800" b="1" dirty="0" smtClean="0">
                <a:solidFill>
                  <a:srgbClr val="0070C0"/>
                </a:solidFill>
                <a:latin typeface="微软雅黑" panose="020B0503020204020204" pitchFamily="34" charset="-122"/>
                <a:ea typeface="微软雅黑" panose="020B0503020204020204" pitchFamily="34" charset="-122"/>
              </a:rPr>
              <a:t>有占有策略，根据公司</a:t>
            </a:r>
            <a:r>
              <a:rPr lang="en-US" altLang="zh-CN" sz="2800" b="1" dirty="0" smtClean="0">
                <a:solidFill>
                  <a:srgbClr val="0070C0"/>
                </a:solidFill>
                <a:latin typeface="微软雅黑" panose="020B0503020204020204" pitchFamily="34" charset="-122"/>
                <a:ea typeface="微软雅黑" panose="020B0503020204020204" pitchFamily="34" charset="-122"/>
              </a:rPr>
              <a:t>B</a:t>
            </a:r>
            <a:r>
              <a:rPr lang="zh-CN" altLang="en-US" sz="2800" b="1" dirty="0" smtClean="0">
                <a:solidFill>
                  <a:srgbClr val="0070C0"/>
                </a:solidFill>
                <a:latin typeface="微软雅黑" panose="020B0503020204020204" pitchFamily="34" charset="-122"/>
                <a:ea typeface="微软雅黑" panose="020B0503020204020204" pitchFamily="34" charset="-122"/>
              </a:rPr>
              <a:t>的策略来选择自己的最优策略</a:t>
            </a:r>
            <a:endParaRPr lang="en-US" altLang="zh-CN" sz="2800" b="1" dirty="0">
              <a:solidFill>
                <a:srgbClr val="FF0000"/>
              </a:solidFill>
              <a:latin typeface="微软雅黑" panose="020B0503020204020204" pitchFamily="34" charset="-122"/>
              <a:ea typeface="微软雅黑" panose="020B0503020204020204" pitchFamily="34" charset="-122"/>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177" y="1094702"/>
            <a:ext cx="5021439" cy="3244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5"/>
          <p:cNvSpPr txBox="1"/>
          <p:nvPr/>
        </p:nvSpPr>
        <p:spPr>
          <a:xfrm>
            <a:off x="6572671" y="1494491"/>
            <a:ext cx="5334407" cy="3231654"/>
          </a:xfrm>
          <a:prstGeom prst="rect">
            <a:avLst/>
          </a:prstGeom>
          <a:noFill/>
        </p:spPr>
        <p:txBody>
          <a:bodyPr wrap="square" rtlCol="0">
            <a:spAutoFit/>
          </a:bodyPr>
          <a:lstStyle/>
          <a:p>
            <a:r>
              <a:rPr lang="zh-CN" altLang="en-US" sz="2400" dirty="0"/>
              <a:t>观察：</a:t>
            </a:r>
            <a:endParaRPr lang="en-US" altLang="zh-CN" sz="2400" dirty="0"/>
          </a:p>
          <a:p>
            <a:r>
              <a:rPr lang="zh-CN" altLang="en-US" sz="2400" dirty="0" smtClean="0"/>
              <a:t>两家公司选择是否进行广告竞争的博弈</a:t>
            </a:r>
            <a:endParaRPr lang="en-US" altLang="zh-CN" sz="2400" dirty="0" smtClean="0"/>
          </a:p>
          <a:p>
            <a:r>
              <a:rPr lang="zh-CN" altLang="en-US" sz="2400" dirty="0" smtClean="0"/>
              <a:t>公司</a:t>
            </a:r>
            <a:r>
              <a:rPr lang="en-US" altLang="zh-CN" sz="2400" dirty="0" smtClean="0"/>
              <a:t>A</a:t>
            </a:r>
            <a:r>
              <a:rPr lang="zh-CN" altLang="en-US" sz="2400" dirty="0" smtClean="0"/>
              <a:t>：</a:t>
            </a:r>
            <a:endParaRPr lang="en-US" altLang="zh-CN" sz="2400" dirty="0" smtClean="0"/>
          </a:p>
          <a:p>
            <a:pPr marL="285750" indent="-285750">
              <a:buFont typeface="Arial" panose="020B0604020202020204" pitchFamily="34" charset="0"/>
              <a:buChar char="•"/>
            </a:pPr>
            <a:r>
              <a:rPr lang="zh-CN" altLang="en-US" sz="2400" dirty="0" smtClean="0"/>
              <a:t>没有占优策略，取决于公司</a:t>
            </a:r>
            <a:r>
              <a:rPr lang="en-US" altLang="zh-CN" sz="2400" dirty="0" smtClean="0"/>
              <a:t>B</a:t>
            </a:r>
            <a:r>
              <a:rPr lang="zh-CN" altLang="en-US" sz="2400" dirty="0" smtClean="0"/>
              <a:t>的策略</a:t>
            </a:r>
            <a:endParaRPr lang="en-US" altLang="zh-CN" sz="2400" dirty="0" smtClean="0"/>
          </a:p>
          <a:p>
            <a:r>
              <a:rPr lang="zh-CN" altLang="en-US" sz="2400" dirty="0" smtClean="0"/>
              <a:t>公司</a:t>
            </a:r>
            <a:r>
              <a:rPr lang="en-US" altLang="zh-CN" sz="2400" dirty="0" smtClean="0"/>
              <a:t>B</a:t>
            </a:r>
            <a:r>
              <a:rPr lang="zh-CN" altLang="en-US" sz="2400" dirty="0" smtClean="0"/>
              <a:t>：</a:t>
            </a:r>
            <a:endParaRPr lang="en-US" altLang="zh-CN" sz="2400" dirty="0" smtClean="0"/>
          </a:p>
          <a:p>
            <a:pPr marL="285750" indent="-285750">
              <a:buFont typeface="Arial" panose="020B0604020202020204" pitchFamily="34" charset="0"/>
              <a:buChar char="•"/>
            </a:pPr>
            <a:r>
              <a:rPr lang="zh-CN" altLang="en-US" sz="2400" dirty="0"/>
              <a:t>打</a:t>
            </a:r>
            <a:r>
              <a:rPr lang="zh-CN" altLang="en-US" sz="2400" dirty="0" smtClean="0"/>
              <a:t>广告是占优策略</a:t>
            </a:r>
            <a:endParaRPr lang="en-US" altLang="zh-CN" sz="2400" dirty="0" smtClean="0"/>
          </a:p>
          <a:p>
            <a:endParaRPr lang="en-US" altLang="zh-CN" dirty="0" smtClean="0"/>
          </a:p>
          <a:p>
            <a:endParaRPr lang="zh-CN" altLang="en-US" dirty="0"/>
          </a:p>
        </p:txBody>
      </p:sp>
    </p:spTree>
    <p:extLst>
      <p:ext uri="{BB962C8B-B14F-4D97-AF65-F5344CB8AC3E}">
        <p14:creationId xmlns:p14="http://schemas.microsoft.com/office/powerpoint/2010/main" val="1091815501"/>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57</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lvl="0">
              <a:defRPr/>
            </a:pPr>
            <a:r>
              <a:rPr lang="zh-CN" altLang="en-US" kern="0" dirty="0"/>
              <a:t>三、囚徒困境及博弈论入门</a:t>
            </a:r>
          </a:p>
        </p:txBody>
      </p:sp>
      <p:sp>
        <p:nvSpPr>
          <p:cNvPr id="4" name="内容占位符 2"/>
          <p:cNvSpPr txBox="1">
            <a:spLocks/>
          </p:cNvSpPr>
          <p:nvPr/>
        </p:nvSpPr>
        <p:spPr>
          <a:xfrm>
            <a:off x="1012102" y="1244660"/>
            <a:ext cx="10227028" cy="5613340"/>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en-US" altLang="zh-CN" sz="30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公司</a:t>
            </a:r>
            <a:r>
              <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A</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可以知道公司</a:t>
            </a:r>
            <a:r>
              <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B</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有占优策略，便可以通过预测公司</a:t>
            </a:r>
            <a:r>
              <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B</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的</a:t>
            </a:r>
            <a:r>
              <a:rPr lang="zh-CN" altLang="en-US" sz="2800" b="1" dirty="0">
                <a:solidFill>
                  <a:srgbClr val="0070C0"/>
                </a:solidFill>
                <a:latin typeface="微软雅黑" panose="020B0503020204020204" pitchFamily="34" charset="-122"/>
                <a:ea typeface="微软雅黑" panose="020B0503020204020204" pitchFamily="34" charset="-122"/>
              </a:rPr>
              <a:t>行动</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来选择自己的最优策略</a:t>
            </a:r>
            <a:endPar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lang="zh-CN" altLang="en-US" sz="2800" b="1" dirty="0" smtClean="0">
                <a:solidFill>
                  <a:srgbClr val="0070C0"/>
                </a:solidFill>
                <a:latin typeface="微软雅黑" panose="020B0503020204020204" pitchFamily="34" charset="-122"/>
                <a:ea typeface="微软雅黑" panose="020B0503020204020204" pitchFamily="34" charset="-122"/>
              </a:rPr>
              <a:t>（公司</a:t>
            </a:r>
            <a:r>
              <a:rPr lang="en-US" altLang="zh-CN" sz="2800" b="1" dirty="0" smtClean="0">
                <a:solidFill>
                  <a:srgbClr val="0070C0"/>
                </a:solidFill>
                <a:latin typeface="微软雅黑" panose="020B0503020204020204" pitchFamily="34" charset="-122"/>
                <a:ea typeface="微软雅黑" panose="020B0503020204020204" pitchFamily="34" charset="-122"/>
              </a:rPr>
              <a:t>A</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广告，公司</a:t>
            </a:r>
            <a:r>
              <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B</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广告）为本次博弈的均衡</a:t>
            </a:r>
            <a:endParaRPr kumimoji="0" lang="en-US" altLang="zh-CN" sz="2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177" y="1094702"/>
            <a:ext cx="5021439" cy="3244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4152939"/>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58</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lvl="0">
              <a:defRPr/>
            </a:pPr>
            <a:r>
              <a:rPr lang="zh-CN" altLang="en-US" kern="0" dirty="0"/>
              <a:t>三、囚徒困境及博弈论入门</a:t>
            </a:r>
          </a:p>
        </p:txBody>
      </p:sp>
      <p:sp>
        <p:nvSpPr>
          <p:cNvPr id="4" name="内容占位符 2"/>
          <p:cNvSpPr txBox="1">
            <a:spLocks/>
          </p:cNvSpPr>
          <p:nvPr/>
        </p:nvSpPr>
        <p:spPr>
          <a:xfrm>
            <a:off x="1038735" y="915956"/>
            <a:ext cx="10227028" cy="5613340"/>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a:p>
            <a:pPr lvl="0" eaLnBrk="1" hangingPunct="1">
              <a:lnSpc>
                <a:spcPct val="120000"/>
              </a:lnSpc>
              <a:spcBef>
                <a:spcPct val="0"/>
              </a:spcBef>
              <a:defRPr/>
            </a:pP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不是“占</a:t>
            </a:r>
            <a:r>
              <a:rPr kumimoji="0" lang="zh-CN" altLang="en-US" sz="30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优策略</a:t>
            </a: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均衡”的均衡：更一般的</a:t>
            </a:r>
            <a:r>
              <a:rPr lang="zh-CN" altLang="en-US" sz="3000" b="1" dirty="0" smtClean="0">
                <a:solidFill>
                  <a:srgbClr val="0070C0"/>
                </a:solidFill>
                <a:latin typeface="微软雅黑" panose="020B0503020204020204" pitchFamily="34" charset="-122"/>
                <a:ea typeface="微软雅黑" panose="020B0503020204020204" pitchFamily="34" charset="-122"/>
              </a:rPr>
              <a:t>概念“纳什均衡”</a:t>
            </a:r>
            <a:endParaRPr lang="en-US" altLang="zh-CN" sz="3000" b="1" dirty="0">
              <a:solidFill>
                <a:srgbClr val="0070C0"/>
              </a:solidFill>
              <a:latin typeface="微软雅黑" panose="020B0503020204020204" pitchFamily="34" charset="-122"/>
              <a:ea typeface="微软雅黑" panose="020B0503020204020204" pitchFamily="34" charset="-122"/>
            </a:endParaRPr>
          </a:p>
          <a:p>
            <a:pPr lvl="0" eaLnBrk="1" hangingPunct="1">
              <a:lnSpc>
                <a:spcPct val="120000"/>
              </a:lnSpc>
              <a:spcBef>
                <a:spcPct val="0"/>
              </a:spcBef>
              <a:defRPr/>
            </a:pPr>
            <a:r>
              <a:rPr lang="zh-CN" altLang="en-US" sz="3000" b="1" dirty="0" smtClean="0">
                <a:solidFill>
                  <a:srgbClr val="FF0000"/>
                </a:solidFill>
                <a:latin typeface="微软雅黑" panose="020B0503020204020204" pitchFamily="34" charset="-122"/>
                <a:ea typeface="微软雅黑" panose="020B0503020204020204" pitchFamily="34" charset="-122"/>
              </a:rPr>
              <a:t>当</a:t>
            </a:r>
            <a:r>
              <a:rPr lang="zh-CN" altLang="en-US" sz="3000" b="1" dirty="0">
                <a:solidFill>
                  <a:srgbClr val="FF0000"/>
                </a:solidFill>
                <a:latin typeface="微软雅黑" panose="020B0503020204020204" pitchFamily="34" charset="-122"/>
                <a:ea typeface="微软雅黑" panose="020B0503020204020204" pitchFamily="34" charset="-122"/>
              </a:rPr>
              <a:t>一个策略组合满足如下条件，就是一个博弈中的</a:t>
            </a:r>
            <a:r>
              <a:rPr lang="zh-CN" altLang="en-US" sz="3000" b="1" dirty="0" smtClean="0">
                <a:solidFill>
                  <a:srgbClr val="FF0000"/>
                </a:solidFill>
                <a:latin typeface="微软雅黑" panose="020B0503020204020204" pitchFamily="34" charset="-122"/>
                <a:ea typeface="微软雅黑" panose="020B0503020204020204" pitchFamily="34" charset="-122"/>
              </a:rPr>
              <a:t>“纳什均衡”（</a:t>
            </a:r>
            <a:r>
              <a:rPr lang="en-US" altLang="zh-CN" sz="3000" b="1" dirty="0" smtClean="0">
                <a:solidFill>
                  <a:srgbClr val="FF0000"/>
                </a:solidFill>
                <a:latin typeface="微软雅黑" panose="020B0503020204020204" pitchFamily="34" charset="-122"/>
                <a:ea typeface="微软雅黑" panose="020B0503020204020204" pitchFamily="34" charset="-122"/>
              </a:rPr>
              <a:t>Nash Equilibrium</a:t>
            </a:r>
            <a:r>
              <a:rPr lang="zh-CN" altLang="en-US" sz="3000" b="1" dirty="0" smtClean="0">
                <a:solidFill>
                  <a:srgbClr val="FF0000"/>
                </a:solidFill>
                <a:latin typeface="微软雅黑" panose="020B0503020204020204" pitchFamily="34" charset="-122"/>
                <a:ea typeface="微软雅黑" panose="020B0503020204020204" pitchFamily="34" charset="-122"/>
              </a:rPr>
              <a:t>）：</a:t>
            </a:r>
            <a:endParaRPr lang="en-US" altLang="zh-CN" sz="3000" b="1" dirty="0" smtClean="0">
              <a:solidFill>
                <a:srgbClr val="FF0000"/>
              </a:solidFill>
              <a:latin typeface="微软雅黑" panose="020B0503020204020204" pitchFamily="34" charset="-122"/>
              <a:ea typeface="微软雅黑" panose="020B0503020204020204" pitchFamily="34" charset="-122"/>
            </a:endParaRPr>
          </a:p>
          <a:p>
            <a:pPr lvl="1" eaLnBrk="1" hangingPunct="1">
              <a:lnSpc>
                <a:spcPct val="120000"/>
              </a:lnSpc>
              <a:spcBef>
                <a:spcPct val="0"/>
              </a:spcBef>
              <a:defRPr/>
            </a:pPr>
            <a:r>
              <a:rPr lang="zh-CN" altLang="en-US" sz="2800" b="1" dirty="0" smtClean="0">
                <a:solidFill>
                  <a:srgbClr val="0070C0"/>
                </a:solidFill>
                <a:latin typeface="微软雅黑" panose="020B0503020204020204" pitchFamily="34" charset="-122"/>
                <a:ea typeface="微软雅黑" panose="020B0503020204020204" pitchFamily="34" charset="-122"/>
              </a:rPr>
              <a:t>博弈中每个参与者都在给定其他参与者策略的情况下，选择了自己的最优策略。</a:t>
            </a:r>
            <a:endParaRPr lang="en-US" altLang="zh-CN" sz="2800" b="1" dirty="0" smtClean="0">
              <a:solidFill>
                <a:srgbClr val="0070C0"/>
              </a:solidFill>
              <a:latin typeface="微软雅黑" panose="020B0503020204020204" pitchFamily="34" charset="-122"/>
              <a:ea typeface="微软雅黑" panose="020B0503020204020204" pitchFamily="34" charset="-122"/>
            </a:endParaRPr>
          </a:p>
          <a:p>
            <a:pPr lvl="1" eaLnBrk="1" hangingPunct="1">
              <a:lnSpc>
                <a:spcPct val="120000"/>
              </a:lnSpc>
              <a:spcBef>
                <a:spcPct val="0"/>
              </a:spcBef>
              <a:defRPr/>
            </a:pPr>
            <a:r>
              <a:rPr lang="zh-CN" altLang="en-US" sz="2800" b="1" dirty="0" smtClean="0">
                <a:solidFill>
                  <a:srgbClr val="0070C0"/>
                </a:solidFill>
                <a:latin typeface="微软雅黑" panose="020B0503020204020204" pitchFamily="34" charset="-122"/>
                <a:ea typeface="微软雅黑" panose="020B0503020204020204" pitchFamily="34" charset="-122"/>
              </a:rPr>
              <a:t>（广告，广告）是一个纳什均衡</a:t>
            </a:r>
            <a:endParaRPr lang="en-US" altLang="zh-CN" sz="2800" b="1" dirty="0" smtClean="0">
              <a:solidFill>
                <a:srgbClr val="0070C0"/>
              </a:solidFill>
              <a:latin typeface="微软雅黑" panose="020B0503020204020204" pitchFamily="34" charset="-122"/>
              <a:ea typeface="微软雅黑" panose="020B0503020204020204" pitchFamily="34" charset="-122"/>
            </a:endParaRPr>
          </a:p>
          <a:p>
            <a:pPr eaLnBrk="1" hangingPunct="1">
              <a:lnSpc>
                <a:spcPct val="120000"/>
              </a:lnSpc>
              <a:spcBef>
                <a:spcPct val="0"/>
              </a:spcBef>
              <a:defRPr/>
            </a:pPr>
            <a:endParaRPr lang="en-US" altLang="zh-CN" sz="3000" b="1" dirty="0">
              <a:solidFill>
                <a:srgbClr val="0070C0"/>
              </a:solidFill>
              <a:latin typeface="微软雅黑" panose="020B0503020204020204" pitchFamily="34" charset="-122"/>
              <a:ea typeface="微软雅黑" panose="020B0503020204020204" pitchFamily="34" charset="-122"/>
            </a:endParaRPr>
          </a:p>
          <a:p>
            <a:pPr eaLnBrk="1" hangingPunct="1">
              <a:lnSpc>
                <a:spcPct val="120000"/>
              </a:lnSpc>
              <a:spcBef>
                <a:spcPct val="0"/>
              </a:spcBef>
              <a:defRPr/>
            </a:pPr>
            <a:r>
              <a:rPr lang="zh-CN" altLang="en-US" sz="3200" b="1" dirty="0">
                <a:solidFill>
                  <a:srgbClr val="0070C0"/>
                </a:solidFill>
                <a:latin typeface="微软雅黑" panose="020B0503020204020204" pitchFamily="34" charset="-122"/>
                <a:ea typeface="微软雅黑" panose="020B0503020204020204" pitchFamily="34" charset="-122"/>
              </a:rPr>
              <a:t>“占优策略均衡</a:t>
            </a:r>
            <a:r>
              <a:rPr lang="zh-CN" altLang="en-US" sz="3200" b="1" dirty="0" smtClean="0">
                <a:solidFill>
                  <a:srgbClr val="0070C0"/>
                </a:solidFill>
                <a:latin typeface="微软雅黑" panose="020B0503020204020204" pitchFamily="34" charset="-122"/>
                <a:ea typeface="微软雅黑" panose="020B0503020204020204" pitchFamily="34" charset="-122"/>
              </a:rPr>
              <a:t>”是“纳什均衡”的一种特殊情况。</a:t>
            </a:r>
            <a:endParaRPr kumimoji="0" lang="en-US" altLang="zh-CN" sz="28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spTree>
    <p:extLst>
      <p:ext uri="{BB962C8B-B14F-4D97-AF65-F5344CB8AC3E}">
        <p14:creationId xmlns:p14="http://schemas.microsoft.com/office/powerpoint/2010/main" val="4147781738"/>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59</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a:ln>
                  <a:noFill/>
                </a:ln>
                <a:solidFill>
                  <a:srgbClr val="CC0000"/>
                </a:solidFill>
                <a:effectLst/>
                <a:uLnTx/>
                <a:uFillTx/>
                <a:latin typeface="Arial"/>
                <a:ea typeface="+mj-ea"/>
                <a:cs typeface="+mj-cs"/>
              </a:rPr>
              <a:t>三、囚徒困境及博弈论入门</a:t>
            </a:r>
          </a:p>
        </p:txBody>
      </p:sp>
      <p:sp>
        <p:nvSpPr>
          <p:cNvPr id="4" name="内容占位符 2"/>
          <p:cNvSpPr txBox="1">
            <a:spLocks/>
          </p:cNvSpPr>
          <p:nvPr/>
        </p:nvSpPr>
        <p:spPr>
          <a:xfrm>
            <a:off x="1038735" y="915956"/>
            <a:ext cx="10227028" cy="5613340"/>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0" fontAlgn="base" latinLnBrk="0" hangingPunct="0">
              <a:lnSpc>
                <a:spcPct val="120000"/>
              </a:lnSpc>
              <a:spcBef>
                <a:spcPct val="0"/>
              </a:spcBef>
              <a:spcAft>
                <a:spcPct val="0"/>
              </a:spcAft>
              <a:buClrTx/>
              <a:buSzTx/>
              <a:buFontTx/>
              <a:buNone/>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zh-CN" altLang="en-US" sz="3200" b="0" i="0" u="none" strike="noStrike" kern="0" cap="none" spc="0" normalizeH="0" baseline="0" noProof="0" dirty="0" smtClean="0">
                <a:ln>
                  <a:noFill/>
                </a:ln>
                <a:solidFill>
                  <a:srgbClr val="005EA4"/>
                </a:solidFill>
                <a:effectLst/>
                <a:uLnTx/>
                <a:uFillTx/>
                <a:latin typeface="Arial"/>
                <a:ea typeface="+mn-ea"/>
                <a:cs typeface="+mn-cs"/>
              </a:rPr>
              <a:t>每个博弈中只能找到一个纳什均衡吗？</a:t>
            </a:r>
            <a:endParaRPr kumimoji="0" lang="en-US" altLang="zh-CN" sz="3200" b="0" i="0" u="none" strike="noStrike" kern="0" cap="none" spc="0" normalizeH="0" baseline="0" noProof="0" dirty="0" smtClean="0">
              <a:ln>
                <a:noFill/>
              </a:ln>
              <a:solidFill>
                <a:srgbClr val="005EA4"/>
              </a:solidFill>
              <a:effectLst/>
              <a:uLnTx/>
              <a:uFillTx/>
              <a:latin typeface="Arial"/>
              <a:ea typeface="+mn-ea"/>
              <a:cs typeface="+mn-cs"/>
            </a:endParaRPr>
          </a:p>
          <a:p>
            <a:pPr marL="742950" marR="0" lvl="1" indent="-342900" algn="l" defTabSz="914400" rtl="0" eaLnBrk="0" fontAlgn="base" latinLnBrk="0" hangingPunct="0">
              <a:lnSpc>
                <a:spcPct val="100000"/>
              </a:lnSpc>
              <a:spcBef>
                <a:spcPct val="20000"/>
              </a:spcBef>
              <a:spcAft>
                <a:spcPct val="0"/>
              </a:spcAft>
              <a:buClrTx/>
              <a:buSzTx/>
              <a:buFontTx/>
              <a:buChar char="•"/>
              <a:tabLst/>
              <a:defRPr/>
            </a:pPr>
            <a:r>
              <a:rPr kumimoji="0" lang="zh-CN" altLang="en-US" sz="3000" b="0" i="0" u="none" strike="noStrike" kern="0" cap="none" spc="0" normalizeH="0" baseline="0" noProof="0" dirty="0" smtClean="0">
                <a:ln>
                  <a:noFill/>
                </a:ln>
                <a:solidFill>
                  <a:srgbClr val="005EA4"/>
                </a:solidFill>
                <a:effectLst/>
                <a:uLnTx/>
                <a:uFillTx/>
                <a:latin typeface="Arial"/>
                <a:ea typeface="+mn-ea"/>
                <a:cs typeface="+mn-cs"/>
              </a:rPr>
              <a:t>可能存在多个均衡</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9117" y="2768369"/>
            <a:ext cx="7403879" cy="3898338"/>
          </a:xfrm>
          <a:prstGeom prst="rect">
            <a:avLst/>
          </a:prstGeom>
        </p:spPr>
      </p:pic>
    </p:spTree>
    <p:extLst>
      <p:ext uri="{BB962C8B-B14F-4D97-AF65-F5344CB8AC3E}">
        <p14:creationId xmlns:p14="http://schemas.microsoft.com/office/powerpoint/2010/main" val="310351852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2611438" y="101601"/>
            <a:ext cx="8094662" cy="860425"/>
          </a:xfrm>
        </p:spPr>
        <p:txBody>
          <a:bodyPr vert="horz" wrap="square" lIns="91440" tIns="45720" rIns="91440" bIns="45720" anchor="t"/>
          <a:lstStyle/>
          <a:p>
            <a:pPr eaLnBrk="1" hangingPunct="1"/>
            <a:r>
              <a:rPr lang="zh-CN" altLang="en-US" b="1" dirty="0" smtClean="0">
                <a:ea typeface="宋体" panose="02010600030101010101" pitchFamily="2" charset="-122"/>
              </a:rPr>
              <a:t>导言</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8185785" y="1025525"/>
            <a:ext cx="2204720" cy="5422900"/>
          </a:xfrm>
        </p:spPr>
        <p:txBody>
          <a:bodyPr vert="horz" wrap="square" lIns="91440" tIns="45720" rIns="91440" bIns="45720" anchor="t"/>
          <a:lstStyle/>
          <a:p>
            <a:pPr marL="0" indent="0" eaLnBrk="1" hangingPunct="1">
              <a:buNone/>
            </a:pPr>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eaLnBrk="1" hangingPunct="1"/>
            <a:endParaRPr lang="zh-CN" altLang="en-US" sz="2400" dirty="0">
              <a:ea typeface="宋体" panose="02010600030101010101" pitchFamily="2" charset="-122"/>
            </a:endParaRPr>
          </a:p>
          <a:p>
            <a:pPr marL="0" indent="0" eaLnBrk="1" hangingPunct="1">
              <a:buNone/>
            </a:pPr>
            <a:endParaRPr lang="en-US" altLang="zh-CN" sz="2400" dirty="0">
              <a:ea typeface="宋体" panose="02010600030101010101" pitchFamily="2" charset="-122"/>
            </a:endParaRPr>
          </a:p>
        </p:txBody>
      </p:sp>
      <p:sp>
        <p:nvSpPr>
          <p:cNvPr id="24580" name="Slide Number Placeholder 1"/>
          <p:cNvSpPr txBox="1">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en-US" altLang="zh-CN" sz="1200" b="0" i="0" u="none" strike="noStrike" kern="1200" cap="none" spc="0" normalizeH="0" baseline="0" noProof="0" dirty="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6</a:t>
            </a:fld>
            <a:endParaRPr kumimoji="0" lang="en-US" altLang="zh-CN" sz="1200" b="0" i="0" u="none" strike="noStrike" kern="1200" cap="none" spc="0" normalizeH="0" baseline="0" noProof="0" dirty="0">
              <a:ln>
                <a:noFill/>
              </a:ln>
              <a:solidFill>
                <a:srgbClr val="002060"/>
              </a:solidFill>
              <a:effectLst/>
              <a:uLnTx/>
              <a:uFillTx/>
              <a:latin typeface="Arial"/>
              <a:ea typeface="宋体" panose="02010600030101010101" pitchFamily="2" charset="-122"/>
              <a:cs typeface="+mn-cs"/>
            </a:endParaRPr>
          </a:p>
        </p:txBody>
      </p:sp>
      <p:sp>
        <p:nvSpPr>
          <p:cNvPr id="7" name="矩形 6"/>
          <p:cNvSpPr/>
          <p:nvPr/>
        </p:nvSpPr>
        <p:spPr>
          <a:xfrm>
            <a:off x="1519238"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en-US" sz="3400" b="0" i="0" u="none" strike="noStrike" kern="1200" cap="none" spc="0" normalizeH="0" baseline="0" noProof="0" dirty="0">
              <a:ln>
                <a:noFill/>
              </a:ln>
              <a:solidFill>
                <a:srgbClr val="C00000"/>
              </a:solidFill>
              <a:effectLst/>
              <a:uLnTx/>
              <a:uFillTx/>
              <a:latin typeface="Arial"/>
              <a:ea typeface="+mn-ea"/>
              <a:cs typeface="+mn-cs"/>
            </a:endParaRPr>
          </a:p>
        </p:txBody>
      </p:sp>
      <p:sp>
        <p:nvSpPr>
          <p:cNvPr id="8" name="内容占位符 2"/>
          <p:cNvSpPr txBox="1">
            <a:spLocks/>
          </p:cNvSpPr>
          <p:nvPr/>
        </p:nvSpPr>
        <p:spPr>
          <a:xfrm>
            <a:off x="1633538" y="1331649"/>
            <a:ext cx="9392528" cy="4772289"/>
          </a:xfrm>
          <a:prstGeom prst="rect">
            <a:avLst/>
          </a:prstGeom>
          <a:noFill/>
          <a:ln w="9525">
            <a:noFill/>
          </a:ln>
        </p:spPr>
        <p:txBody>
          <a:bodyPr>
            <a:normAutofit fontScale="85000" lnSpcReduction="20000"/>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en-US" altLang="zh-CN" sz="3200" b="0" i="0" u="none" strike="noStrike" kern="0" cap="none" spc="0" normalizeH="0" baseline="0" noProof="0" dirty="0" smtClean="0">
              <a:ln>
                <a:noFill/>
              </a:ln>
              <a:solidFill>
                <a:srgbClr val="005EA4"/>
              </a:solidFill>
              <a:effectLst/>
              <a:uLnTx/>
              <a:uFillTx/>
              <a:latin typeface="Arial"/>
              <a:ea typeface="+mn-ea"/>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33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什么</a:t>
            </a:r>
            <a:r>
              <a:rPr kumimoji="0" lang="zh-CN" altLang="en-US" sz="33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叫不对称信息？生活中的不对称信息有哪些</a:t>
            </a:r>
            <a:r>
              <a:rPr kumimoji="0" lang="zh-CN" altLang="en-US" sz="33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a:t>
            </a:r>
            <a:endParaRPr kumimoji="0" lang="en-US" altLang="zh-CN" sz="33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3300" b="0" i="0" u="none" strike="noStrike" kern="0" cap="none" spc="0" normalizeH="0" baseline="0" noProof="0" dirty="0" smtClean="0">
              <a:ln>
                <a:noFill/>
              </a:ln>
              <a:solidFill>
                <a:srgbClr val="005EA4"/>
              </a:solidFill>
              <a:effectLst/>
              <a:uLnTx/>
              <a:uFillTx/>
              <a:latin typeface="Arial"/>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zh-CN" altLang="en-US" sz="33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不对称</a:t>
            </a:r>
            <a:r>
              <a:rPr kumimoji="0" lang="zh-CN" altLang="en-US" sz="33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信息：</a:t>
            </a:r>
            <a:r>
              <a:rPr kumimoji="0" lang="zh-CN" altLang="en-US" sz="33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“我知道一些你不知道的事”，人们在获得（掌握）相关知识（信息）上的差别。</a:t>
            </a:r>
            <a:endParaRPr kumimoji="0" lang="en-US" altLang="zh-CN" sz="33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300" b="0" i="0" u="none" strike="noStrike" kern="0" cap="none" spc="0" normalizeH="0" baseline="0" noProof="0" dirty="0" smtClean="0">
              <a:ln>
                <a:noFill/>
              </a:ln>
              <a:solidFill>
                <a:srgbClr val="005EA4"/>
              </a:solidFill>
              <a:effectLst/>
              <a:uLnTx/>
              <a:uFillTx/>
              <a:latin typeface="Arial"/>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r>
              <a:rPr kumimoji="0" lang="zh-CN" altLang="en-US" sz="33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送</a:t>
            </a:r>
            <a:r>
              <a:rPr kumimoji="0" lang="zh-CN" altLang="en-US" sz="33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生日礼物：包包？化妆品？电子产品？微信红包</a:t>
            </a:r>
            <a:r>
              <a:rPr kumimoji="0" lang="zh-CN" altLang="en-US" sz="33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a:t>
            </a:r>
            <a:endParaRPr kumimoji="0" lang="en-US" altLang="zh-CN" sz="33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3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r>
              <a:rPr kumimoji="0" lang="zh-CN" altLang="en-US" sz="33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找工作：如何写你的简历？如何穿着</a:t>
            </a:r>
            <a:r>
              <a:rPr kumimoji="0" lang="zh-CN" altLang="en-US" sz="33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a:t>
            </a:r>
            <a:endParaRPr kumimoji="0" lang="en-US" altLang="zh-CN" sz="33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3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r>
              <a:rPr kumimoji="0" lang="zh-CN" altLang="en-US" sz="33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买车：二手车？新车？</a:t>
            </a:r>
            <a:endParaRPr kumimoji="0" lang="en-US" altLang="zh-CN" sz="33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spTree>
    <p:extLst>
      <p:ext uri="{BB962C8B-B14F-4D97-AF65-F5344CB8AC3E}">
        <p14:creationId xmlns:p14="http://schemas.microsoft.com/office/powerpoint/2010/main" val="1870720969"/>
      </p:ext>
    </p:extLst>
  </p:cSld>
  <p:clrMapOvr>
    <a:masterClrMapping/>
  </p:clrMapOvr>
  <p:transition>
    <p:cover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fontAlgn="base">
              <a:spcAft>
                <a:spcPct val="0"/>
              </a:spcAft>
              <a:defRPr/>
            </a:pPr>
            <a:fld id="{1EB1E6A9-3A2C-4EFD-BB37-F335382C68A7}" type="slidenum">
              <a:rPr lang="en-US" altLang="zh-CN" smtClean="0"/>
              <a:pPr fontAlgn="base">
                <a:spcAft>
                  <a:spcPct val="0"/>
                </a:spcAft>
                <a:defRPr/>
              </a:pPr>
              <a:t>60</a:t>
            </a:fld>
            <a:endParaRPr lang="zh-CN" altLang="en-US"/>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lvl="0">
              <a:defRPr/>
            </a:pPr>
            <a:r>
              <a:rPr lang="zh-CN" altLang="en-US" kern="0" dirty="0"/>
              <a:t>三、囚徒困境及博弈论入门</a:t>
            </a:r>
          </a:p>
        </p:txBody>
      </p:sp>
      <p:sp>
        <p:nvSpPr>
          <p:cNvPr id="4" name="内容占位符 2"/>
          <p:cNvSpPr txBox="1">
            <a:spLocks/>
          </p:cNvSpPr>
          <p:nvPr/>
        </p:nvSpPr>
        <p:spPr>
          <a:xfrm>
            <a:off x="1038735" y="915956"/>
            <a:ext cx="10227028" cy="5613340"/>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0" fontAlgn="base" latinLnBrk="0" hangingPunct="0">
              <a:lnSpc>
                <a:spcPct val="120000"/>
              </a:lnSpc>
              <a:spcBef>
                <a:spcPct val="0"/>
              </a:spcBef>
              <a:spcAft>
                <a:spcPct val="0"/>
              </a:spcAft>
              <a:buClrTx/>
              <a:buSzTx/>
              <a:buNone/>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r>
              <a:rPr kumimoji="0" lang="zh-CN" altLang="en-US" sz="3200" b="0" i="0" u="none" strike="noStrike" kern="0" cap="none" spc="0" normalizeH="0" baseline="0" noProof="0" dirty="0" smtClean="0">
                <a:ln>
                  <a:noFill/>
                </a:ln>
                <a:solidFill>
                  <a:srgbClr val="005EA4"/>
                </a:solidFill>
                <a:effectLst/>
                <a:uLnTx/>
                <a:uFillTx/>
                <a:latin typeface="Arial"/>
                <a:ea typeface="+mn-ea"/>
                <a:cs typeface="+mn-cs"/>
              </a:rPr>
              <a:t>每个博弈中只能找到一个纳什均衡吗？</a:t>
            </a:r>
            <a:endParaRPr kumimoji="0" lang="en-US" altLang="zh-CN" sz="3200" b="0" i="0" u="none" strike="noStrike" kern="0" cap="none" spc="0" normalizeH="0" baseline="0" noProof="0" dirty="0" smtClean="0">
              <a:ln>
                <a:noFill/>
              </a:ln>
              <a:solidFill>
                <a:srgbClr val="005EA4"/>
              </a:solidFill>
              <a:effectLst/>
              <a:uLnTx/>
              <a:uFillTx/>
              <a:latin typeface="Arial"/>
              <a:ea typeface="+mn-ea"/>
              <a:cs typeface="+mn-cs"/>
            </a:endParaRPr>
          </a:p>
          <a:p>
            <a:pPr lvl="1" indent="-342900">
              <a:buFontTx/>
              <a:buChar char="•"/>
              <a:defRPr/>
            </a:pPr>
            <a:r>
              <a:rPr kumimoji="0" lang="zh-CN" altLang="en-US" sz="3000" b="0" i="0" u="none" strike="noStrike" kern="0" cap="none" spc="0" normalizeH="0" baseline="0" noProof="0" dirty="0" smtClean="0">
                <a:ln>
                  <a:noFill/>
                </a:ln>
                <a:solidFill>
                  <a:srgbClr val="005EA4"/>
                </a:solidFill>
                <a:effectLst/>
                <a:uLnTx/>
                <a:uFillTx/>
                <a:latin typeface="Arial"/>
                <a:ea typeface="+mn-ea"/>
                <a:cs typeface="+mn-cs"/>
              </a:rPr>
              <a:t>可能存在多个均衡</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9117" y="2768369"/>
            <a:ext cx="7403879" cy="3898338"/>
          </a:xfrm>
          <a:prstGeom prst="rect">
            <a:avLst/>
          </a:prstGeom>
        </p:spPr>
      </p:pic>
      <p:sp>
        <p:nvSpPr>
          <p:cNvPr id="6" name="文本框 5"/>
          <p:cNvSpPr txBox="1"/>
          <p:nvPr/>
        </p:nvSpPr>
        <p:spPr>
          <a:xfrm>
            <a:off x="9163378" y="4025040"/>
            <a:ext cx="2593284" cy="1384995"/>
          </a:xfrm>
          <a:prstGeom prst="rect">
            <a:avLst/>
          </a:prstGeom>
          <a:noFill/>
        </p:spPr>
        <p:txBody>
          <a:bodyPr wrap="square" rtlCol="0">
            <a:spAutoFit/>
          </a:bodyPr>
          <a:lstStyle/>
          <a:p>
            <a:r>
              <a:rPr lang="zh-CN" altLang="en-US" sz="2800" dirty="0" smtClean="0"/>
              <a:t>两个</a:t>
            </a:r>
            <a:r>
              <a:rPr lang="en-US" altLang="zh-CN" sz="2800" dirty="0" smtClean="0"/>
              <a:t>NE</a:t>
            </a:r>
            <a:r>
              <a:rPr lang="zh-CN" altLang="en-US" sz="2800" dirty="0" smtClean="0"/>
              <a:t>：</a:t>
            </a:r>
            <a:endParaRPr lang="en-US" altLang="zh-CN" sz="2800" dirty="0" smtClean="0"/>
          </a:p>
          <a:p>
            <a:r>
              <a:rPr lang="zh-CN" altLang="en-US" sz="2800" dirty="0" smtClean="0"/>
              <a:t>（脆皮，原味）</a:t>
            </a:r>
            <a:endParaRPr lang="en-US" altLang="zh-CN" sz="2800" dirty="0" smtClean="0"/>
          </a:p>
          <a:p>
            <a:r>
              <a:rPr lang="zh-CN" altLang="en-US" sz="2800" dirty="0" smtClean="0"/>
              <a:t>（原味，脆皮）</a:t>
            </a:r>
            <a:endParaRPr lang="en-US" sz="2800" dirty="0"/>
          </a:p>
        </p:txBody>
      </p:sp>
    </p:spTree>
    <p:extLst>
      <p:ext uri="{BB962C8B-B14F-4D97-AF65-F5344CB8AC3E}">
        <p14:creationId xmlns:p14="http://schemas.microsoft.com/office/powerpoint/2010/main" val="3230643476"/>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61</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a:ln>
                  <a:noFill/>
                </a:ln>
                <a:solidFill>
                  <a:srgbClr val="CC0000"/>
                </a:solidFill>
                <a:effectLst/>
                <a:uLnTx/>
                <a:uFillTx/>
                <a:latin typeface="Arial"/>
                <a:ea typeface="+mj-ea"/>
                <a:cs typeface="+mj-cs"/>
              </a:rPr>
              <a:t>三、囚徒困境及博弈论入门</a:t>
            </a:r>
          </a:p>
        </p:txBody>
      </p:sp>
      <p:sp>
        <p:nvSpPr>
          <p:cNvPr id="4" name="内容占位符 2"/>
          <p:cNvSpPr txBox="1">
            <a:spLocks/>
          </p:cNvSpPr>
          <p:nvPr/>
        </p:nvSpPr>
        <p:spPr>
          <a:xfrm>
            <a:off x="1038735" y="915956"/>
            <a:ext cx="10227028" cy="5613340"/>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623" y="1188683"/>
            <a:ext cx="3048000" cy="45339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6735" y="1189378"/>
            <a:ext cx="3524558" cy="5339918"/>
          </a:xfrm>
          <a:prstGeom prst="rect">
            <a:avLst/>
          </a:prstGeom>
        </p:spPr>
      </p:pic>
    </p:spTree>
    <p:extLst>
      <p:ext uri="{BB962C8B-B14F-4D97-AF65-F5344CB8AC3E}">
        <p14:creationId xmlns:p14="http://schemas.microsoft.com/office/powerpoint/2010/main" val="4187929821"/>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62</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a:ln>
                  <a:noFill/>
                </a:ln>
                <a:solidFill>
                  <a:srgbClr val="CC0000"/>
                </a:solidFill>
                <a:effectLst/>
                <a:uLnTx/>
                <a:uFillTx/>
                <a:latin typeface="Arial"/>
                <a:ea typeface="+mj-ea"/>
                <a:cs typeface="+mj-cs"/>
              </a:rPr>
              <a:t>三、囚徒困境及博弈论入门</a:t>
            </a:r>
          </a:p>
        </p:txBody>
      </p:sp>
      <p:sp>
        <p:nvSpPr>
          <p:cNvPr id="4" name="内容占位符 2"/>
          <p:cNvSpPr txBox="1">
            <a:spLocks/>
          </p:cNvSpPr>
          <p:nvPr/>
        </p:nvSpPr>
        <p:spPr>
          <a:xfrm>
            <a:off x="1038735" y="915956"/>
            <a:ext cx="10227028" cy="5613340"/>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623" y="1188683"/>
            <a:ext cx="3048000" cy="45339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6735" y="1189378"/>
            <a:ext cx="3524558" cy="5339918"/>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0492" y="1188683"/>
            <a:ext cx="2057405" cy="2481355"/>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72321" y="1635098"/>
            <a:ext cx="6460305" cy="4517127"/>
          </a:xfrm>
          <a:prstGeom prst="rect">
            <a:avLst/>
          </a:prstGeom>
        </p:spPr>
      </p:pic>
    </p:spTree>
    <p:extLst>
      <p:ext uri="{BB962C8B-B14F-4D97-AF65-F5344CB8AC3E}">
        <p14:creationId xmlns:p14="http://schemas.microsoft.com/office/powerpoint/2010/main" val="4005956725"/>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fontAlgn="base">
              <a:spcAft>
                <a:spcPct val="0"/>
              </a:spcAft>
              <a:defRPr/>
            </a:pPr>
            <a:fld id="{1EB1E6A9-3A2C-4EFD-BB37-F335382C68A7}" type="slidenum">
              <a:rPr lang="en-US" altLang="zh-CN" smtClean="0"/>
              <a:pPr fontAlgn="base">
                <a:spcAft>
                  <a:spcPct val="0"/>
                </a:spcAft>
                <a:defRPr/>
              </a:pPr>
              <a:t>63</a:t>
            </a:fld>
            <a:endParaRPr lang="zh-CN" altLang="en-US"/>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lvl="0">
              <a:defRPr/>
            </a:pPr>
            <a:r>
              <a:rPr lang="zh-CN" altLang="en-US" kern="0" dirty="0" smtClean="0"/>
              <a:t>四、案例实践及讨论</a:t>
            </a:r>
            <a:endParaRPr lang="zh-CN" altLang="en-US" kern="0" dirty="0"/>
          </a:p>
        </p:txBody>
      </p:sp>
      <p:sp>
        <p:nvSpPr>
          <p:cNvPr id="4" name="内容占位符 2"/>
          <p:cNvSpPr txBox="1">
            <a:spLocks/>
          </p:cNvSpPr>
          <p:nvPr/>
        </p:nvSpPr>
        <p:spPr>
          <a:xfrm>
            <a:off x="1038735" y="915956"/>
            <a:ext cx="10227028" cy="5613340"/>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a:p>
            <a:pPr lvl="0" eaLnBrk="1" hangingPunct="1">
              <a:lnSpc>
                <a:spcPct val="120000"/>
              </a:lnSpc>
              <a:spcBef>
                <a:spcPct val="0"/>
              </a:spcBef>
              <a:defRPr/>
            </a:pP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案例一：</a:t>
            </a:r>
            <a:r>
              <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OPEC</a:t>
            </a: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（石油输出国组织）和世界石油市场</a:t>
            </a: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lvl="0" eaLnBrk="1" hangingPunct="1">
              <a:lnSpc>
                <a:spcPct val="120000"/>
              </a:lnSpc>
              <a:spcBef>
                <a:spcPct val="0"/>
              </a:spcBef>
              <a:defRPr/>
            </a:pPr>
            <a:r>
              <a:rPr lang="zh-CN" altLang="en-US" sz="3000" b="1" dirty="0" smtClean="0">
                <a:solidFill>
                  <a:srgbClr val="0070C0"/>
                </a:solidFill>
                <a:latin typeface="微软雅黑" panose="020B0503020204020204" pitchFamily="34" charset="-122"/>
                <a:ea typeface="微软雅黑" panose="020B0503020204020204" pitchFamily="34" charset="-122"/>
              </a:rPr>
              <a:t>大部分石油</a:t>
            </a:r>
            <a:r>
              <a:rPr lang="zh-CN" altLang="en-US" sz="3000" b="1" dirty="0">
                <a:solidFill>
                  <a:srgbClr val="0070C0"/>
                </a:solidFill>
                <a:latin typeface="微软雅黑" panose="020B0503020204020204" pitchFamily="34" charset="-122"/>
                <a:ea typeface="微软雅黑" panose="020B0503020204020204" pitchFamily="34" charset="-122"/>
              </a:rPr>
              <a:t>（</a:t>
            </a:r>
            <a:r>
              <a:rPr lang="en-US" altLang="zh-CN" sz="3000" b="1" dirty="0">
                <a:solidFill>
                  <a:srgbClr val="0070C0"/>
                </a:solidFill>
                <a:latin typeface="微软雅黑" panose="020B0503020204020204" pitchFamily="34" charset="-122"/>
                <a:ea typeface="微软雅黑" panose="020B0503020204020204" pitchFamily="34" charset="-122"/>
              </a:rPr>
              <a:t>3/4</a:t>
            </a:r>
            <a:r>
              <a:rPr lang="zh-CN" altLang="en-US" sz="3000" b="1" dirty="0">
                <a:solidFill>
                  <a:srgbClr val="0070C0"/>
                </a:solidFill>
                <a:latin typeface="微软雅黑" panose="020B0503020204020204" pitchFamily="34" charset="-122"/>
                <a:ea typeface="微软雅黑" panose="020B0503020204020204" pitchFamily="34" charset="-122"/>
              </a:rPr>
              <a:t>）</a:t>
            </a:r>
            <a:r>
              <a:rPr lang="zh-CN" altLang="en-US" sz="3000" b="1" dirty="0" smtClean="0">
                <a:solidFill>
                  <a:srgbClr val="0070C0"/>
                </a:solidFill>
                <a:latin typeface="微软雅黑" panose="020B0503020204020204" pitchFamily="34" charset="-122"/>
                <a:ea typeface="微软雅黑" panose="020B0503020204020204" pitchFamily="34" charset="-122"/>
              </a:rPr>
              <a:t>是由少数国家</a:t>
            </a:r>
            <a:r>
              <a:rPr lang="en-US" altLang="zh-CN" sz="3000" b="1" dirty="0" smtClean="0">
                <a:solidFill>
                  <a:srgbClr val="0070C0"/>
                </a:solidFill>
                <a:latin typeface="微软雅黑" panose="020B0503020204020204" pitchFamily="34" charset="-122"/>
                <a:ea typeface="微软雅黑" panose="020B0503020204020204" pitchFamily="34" charset="-122"/>
              </a:rPr>
              <a:t>——</a:t>
            </a:r>
            <a:r>
              <a:rPr lang="zh-CN" altLang="en-US" sz="3000" b="1" dirty="0" smtClean="0">
                <a:solidFill>
                  <a:srgbClr val="0070C0"/>
                </a:solidFill>
                <a:latin typeface="微软雅黑" panose="020B0503020204020204" pitchFamily="34" charset="-122"/>
                <a:ea typeface="微软雅黑" panose="020B0503020204020204" pitchFamily="34" charset="-122"/>
              </a:rPr>
              <a:t>中东国家</a:t>
            </a:r>
            <a:r>
              <a:rPr lang="en-US" altLang="zh-CN" sz="3000" b="1" dirty="0" smtClean="0">
                <a:solidFill>
                  <a:srgbClr val="0070C0"/>
                </a:solidFill>
                <a:latin typeface="微软雅黑" panose="020B0503020204020204" pitchFamily="34" charset="-122"/>
                <a:ea typeface="微软雅黑" panose="020B0503020204020204" pitchFamily="34" charset="-122"/>
              </a:rPr>
              <a:t>——</a:t>
            </a:r>
            <a:r>
              <a:rPr lang="zh-CN" altLang="en-US" sz="3000" b="1" dirty="0" smtClean="0">
                <a:solidFill>
                  <a:srgbClr val="0070C0"/>
                </a:solidFill>
                <a:latin typeface="微软雅黑" panose="020B0503020204020204" pitchFamily="34" charset="-122"/>
                <a:ea typeface="微软雅黑" panose="020B0503020204020204" pitchFamily="34" charset="-122"/>
              </a:rPr>
              <a:t>生产</a:t>
            </a:r>
            <a:endParaRPr lang="en-US" altLang="zh-CN" sz="3000" b="1" dirty="0" smtClean="0">
              <a:solidFill>
                <a:srgbClr val="0070C0"/>
              </a:solidFill>
              <a:latin typeface="微软雅黑" panose="020B0503020204020204" pitchFamily="34" charset="-122"/>
              <a:ea typeface="微软雅黑" panose="020B0503020204020204" pitchFamily="34" charset="-122"/>
            </a:endParaRPr>
          </a:p>
          <a:p>
            <a:pPr lvl="0" eaLnBrk="1" hangingPunct="1">
              <a:lnSpc>
                <a:spcPct val="120000"/>
              </a:lnSpc>
              <a:spcBef>
                <a:spcPct val="0"/>
              </a:spcBef>
              <a:defRPr/>
            </a:pPr>
            <a:r>
              <a:rPr lang="zh-CN" altLang="en-US" sz="3000" b="1" dirty="0" smtClean="0">
                <a:solidFill>
                  <a:srgbClr val="0070C0"/>
                </a:solidFill>
                <a:latin typeface="微软雅黑" panose="020B0503020204020204" pitchFamily="34" charset="-122"/>
                <a:ea typeface="微软雅黑" panose="020B0503020204020204" pitchFamily="34" charset="-122"/>
              </a:rPr>
              <a:t>石油卡特尔组织（</a:t>
            </a:r>
            <a:r>
              <a:rPr lang="en-US" altLang="zh-CN" sz="3000" b="1" dirty="0" smtClean="0">
                <a:solidFill>
                  <a:srgbClr val="0070C0"/>
                </a:solidFill>
                <a:latin typeface="微软雅黑" panose="020B0503020204020204" pitchFamily="34" charset="-122"/>
                <a:ea typeface="微软雅黑" panose="020B0503020204020204" pitchFamily="34" charset="-122"/>
              </a:rPr>
              <a:t>OPEC):</a:t>
            </a:r>
            <a:r>
              <a:rPr lang="zh-CN" altLang="en-US" sz="3000" b="1" dirty="0" smtClean="0">
                <a:solidFill>
                  <a:srgbClr val="0070C0"/>
                </a:solidFill>
                <a:latin typeface="微软雅黑" panose="020B0503020204020204" pitchFamily="34" charset="-122"/>
                <a:ea typeface="微软雅黑" panose="020B0503020204020204" pitchFamily="34" charset="-122"/>
              </a:rPr>
              <a:t>伊朗，伊拉克，科威特，沙特阿拉伯，阿联酋。。。</a:t>
            </a:r>
            <a:endParaRPr lang="en-US" altLang="zh-CN" sz="3000" b="1" dirty="0" smtClean="0">
              <a:solidFill>
                <a:srgbClr val="0070C0"/>
              </a:solidFill>
              <a:latin typeface="微软雅黑" panose="020B0503020204020204" pitchFamily="34" charset="-122"/>
              <a:ea typeface="微软雅黑" panose="020B0503020204020204" pitchFamily="34" charset="-122"/>
            </a:endParaRPr>
          </a:p>
          <a:p>
            <a:pPr lvl="0" eaLnBrk="1" hangingPunct="1">
              <a:lnSpc>
                <a:spcPct val="120000"/>
              </a:lnSpc>
              <a:spcBef>
                <a:spcPct val="0"/>
              </a:spcBef>
              <a:defRPr/>
            </a:pPr>
            <a:r>
              <a:rPr lang="zh-CN" altLang="en-US" sz="3000" b="1" dirty="0" smtClean="0">
                <a:solidFill>
                  <a:srgbClr val="0070C0"/>
                </a:solidFill>
                <a:latin typeface="微软雅黑" panose="020B0503020204020204" pitchFamily="34" charset="-122"/>
                <a:ea typeface="微软雅黑" panose="020B0503020204020204" pitchFamily="34" charset="-122"/>
              </a:rPr>
              <a:t>第四讲回顾：垄断商品价格高，产量低（较完全竞争市场而言），利润为正</a:t>
            </a:r>
            <a:endParaRPr lang="en-US" altLang="zh-CN" sz="3000" b="1" dirty="0" smtClean="0">
              <a:solidFill>
                <a:srgbClr val="0070C0"/>
              </a:solidFill>
              <a:latin typeface="微软雅黑" panose="020B0503020204020204" pitchFamily="34" charset="-122"/>
              <a:ea typeface="微软雅黑" panose="020B0503020204020204" pitchFamily="34" charset="-122"/>
            </a:endParaRPr>
          </a:p>
          <a:p>
            <a:pPr lvl="0" eaLnBrk="1" hangingPunct="1">
              <a:lnSpc>
                <a:spcPct val="120000"/>
              </a:lnSpc>
              <a:spcBef>
                <a:spcPct val="0"/>
              </a:spcBef>
              <a:defRPr/>
            </a:pPr>
            <a:r>
              <a:rPr lang="en-US" altLang="zh-CN" sz="3000" b="1" dirty="0" smtClean="0">
                <a:solidFill>
                  <a:srgbClr val="0070C0"/>
                </a:solidFill>
                <a:latin typeface="微软雅黑" panose="020B0503020204020204" pitchFamily="34" charset="-122"/>
                <a:ea typeface="微软雅黑" panose="020B0503020204020204" pitchFamily="34" charset="-122"/>
              </a:rPr>
              <a:t>OPEC</a:t>
            </a:r>
            <a:r>
              <a:rPr lang="zh-CN" altLang="en-US" sz="3000" b="1" dirty="0" smtClean="0">
                <a:solidFill>
                  <a:srgbClr val="0070C0"/>
                </a:solidFill>
                <a:latin typeface="微软雅黑" panose="020B0503020204020204" pitchFamily="34" charset="-122"/>
                <a:ea typeface="微软雅黑" panose="020B0503020204020204" pitchFamily="34" charset="-122"/>
              </a:rPr>
              <a:t>力图通过协调减少产量来提高产品价格，并努力确定每个成员国的产量水平。</a:t>
            </a:r>
            <a:endParaRPr lang="en-US" altLang="zh-CN" sz="3000" b="1" dirty="0" smtClean="0">
              <a:solidFill>
                <a:srgbClr val="0070C0"/>
              </a:solidFill>
              <a:latin typeface="微软雅黑" panose="020B0503020204020204" pitchFamily="34" charset="-122"/>
              <a:ea typeface="微软雅黑" panose="020B0503020204020204" pitchFamily="34" charset="-122"/>
            </a:endParaRPr>
          </a:p>
          <a:p>
            <a:pPr lvl="0" eaLnBrk="1" hangingPunct="1">
              <a:lnSpc>
                <a:spcPct val="120000"/>
              </a:lnSpc>
              <a:spcBef>
                <a:spcPct val="0"/>
              </a:spcBef>
              <a:defRPr/>
            </a:pPr>
            <a:endParaRPr lang="en-US" altLang="zh-CN" sz="3000" b="1" dirty="0" smtClean="0">
              <a:solidFill>
                <a:srgbClr val="0070C0"/>
              </a:solidFill>
              <a:latin typeface="微软雅黑" panose="020B0503020204020204" pitchFamily="34" charset="-122"/>
              <a:ea typeface="微软雅黑" panose="020B0503020204020204" pitchFamily="34" charset="-122"/>
            </a:endParaRPr>
          </a:p>
          <a:p>
            <a:pPr lvl="0" eaLnBrk="1" hangingPunct="1">
              <a:lnSpc>
                <a:spcPct val="120000"/>
              </a:lnSpc>
              <a:spcBef>
                <a:spcPct val="0"/>
              </a:spcBef>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spTree>
    <p:extLst>
      <p:ext uri="{BB962C8B-B14F-4D97-AF65-F5344CB8AC3E}">
        <p14:creationId xmlns:p14="http://schemas.microsoft.com/office/powerpoint/2010/main" val="3738196702"/>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64</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smtClean="0">
                <a:ln>
                  <a:noFill/>
                </a:ln>
                <a:solidFill>
                  <a:srgbClr val="CC0000"/>
                </a:solidFill>
                <a:effectLst/>
                <a:uLnTx/>
                <a:uFillTx/>
                <a:latin typeface="Arial"/>
                <a:ea typeface="+mj-ea"/>
                <a:cs typeface="+mj-cs"/>
              </a:rPr>
              <a:t>四、案例实践及讨论</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1038735" y="915956"/>
            <a:ext cx="10227028" cy="5613340"/>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案例一：</a:t>
            </a:r>
            <a:r>
              <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OPEC</a:t>
            </a: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（石油输出国组织）和世界石油市场</a:t>
            </a: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OPEC</a:t>
            </a: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面临的问题：</a:t>
            </a: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lvl="1" indent="-342900" eaLnBrk="1" hangingPunct="1">
              <a:lnSpc>
                <a:spcPct val="120000"/>
              </a:lnSpc>
              <a:spcBef>
                <a:spcPct val="0"/>
              </a:spcBef>
              <a:buFontTx/>
              <a:buChar char="•"/>
              <a:defRPr/>
            </a:pP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卡特尔的每个成员都受到增加生产以得到总利润的更大份额的诱惑</a:t>
            </a:r>
            <a:endPar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lvl="1" indent="-342900" eaLnBrk="1" hangingPunct="1">
              <a:lnSpc>
                <a:spcPct val="120000"/>
              </a:lnSpc>
              <a:spcBef>
                <a:spcPct val="0"/>
              </a:spcBef>
              <a:buFontTx/>
              <a:buChar char="•"/>
              <a:defRPr/>
            </a:pPr>
            <a:r>
              <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OPEC</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成员就减少产量达成协议后又私下各自违背协议</a:t>
            </a:r>
            <a:endPar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lvl="1" indent="-342900" eaLnBrk="1" hangingPunct="1">
              <a:lnSpc>
                <a:spcPct val="120000"/>
              </a:lnSpc>
              <a:spcBef>
                <a:spcPct val="0"/>
              </a:spcBef>
              <a:buFontTx/>
              <a:buChar char="•"/>
              <a:defRPr/>
            </a:pPr>
            <a:r>
              <a:rPr lang="zh-CN" altLang="en-US" sz="2800" b="1" dirty="0" smtClean="0">
                <a:solidFill>
                  <a:srgbClr val="0070C0"/>
                </a:solidFill>
                <a:latin typeface="微软雅黑" panose="020B0503020204020204" pitchFamily="34" charset="-122"/>
                <a:ea typeface="微软雅黑" panose="020B0503020204020204" pitchFamily="34" charset="-122"/>
              </a:rPr>
              <a:t>维持合作低产高价</a:t>
            </a:r>
            <a:r>
              <a:rPr lang="en-US" altLang="zh-CN" sz="2800" b="1" dirty="0" smtClean="0">
                <a:solidFill>
                  <a:srgbClr val="0070C0"/>
                </a:solidFill>
                <a:latin typeface="微软雅黑" panose="020B0503020204020204" pitchFamily="34" charset="-122"/>
                <a:ea typeface="微软雅黑" panose="020B0503020204020204" pitchFamily="34" charset="-122"/>
              </a:rPr>
              <a:t>-</a:t>
            </a:r>
            <a:r>
              <a:rPr lang="zh-CN" altLang="en-US" sz="2800" b="1" dirty="0" smtClean="0">
                <a:solidFill>
                  <a:srgbClr val="0070C0"/>
                </a:solidFill>
                <a:latin typeface="微软雅黑" panose="020B0503020204020204" pitchFamily="34" charset="-122"/>
                <a:ea typeface="微软雅黑" panose="020B0503020204020204" pitchFamily="34" charset="-122"/>
              </a:rPr>
              <a:t>发生争议</a:t>
            </a:r>
            <a:r>
              <a:rPr lang="en-US" altLang="zh-CN" sz="2800" b="1" dirty="0" smtClean="0">
                <a:solidFill>
                  <a:srgbClr val="0070C0"/>
                </a:solidFill>
                <a:latin typeface="微软雅黑" panose="020B0503020204020204" pitchFamily="34" charset="-122"/>
                <a:ea typeface="微软雅黑" panose="020B0503020204020204" pitchFamily="34" charset="-122"/>
              </a:rPr>
              <a:t>-</a:t>
            </a:r>
            <a:r>
              <a:rPr lang="zh-CN" altLang="en-US" sz="2800" b="1" dirty="0" smtClean="0">
                <a:solidFill>
                  <a:srgbClr val="0070C0"/>
                </a:solidFill>
                <a:latin typeface="微软雅黑" panose="020B0503020204020204" pitchFamily="34" charset="-122"/>
                <a:ea typeface="微软雅黑" panose="020B0503020204020204" pitchFamily="34" charset="-122"/>
              </a:rPr>
              <a:t>合作无效</a:t>
            </a:r>
            <a:r>
              <a:rPr lang="en-US" altLang="zh-CN" sz="2800" b="1" dirty="0" smtClean="0">
                <a:solidFill>
                  <a:srgbClr val="0070C0"/>
                </a:solidFill>
                <a:latin typeface="微软雅黑" panose="020B0503020204020204" pitchFamily="34" charset="-122"/>
                <a:ea typeface="微软雅黑" panose="020B0503020204020204" pitchFamily="34" charset="-122"/>
              </a:rPr>
              <a:t>-</a:t>
            </a:r>
            <a:r>
              <a:rPr lang="zh-CN" altLang="en-US" sz="2800" b="1" dirty="0" smtClean="0">
                <a:solidFill>
                  <a:srgbClr val="0070C0"/>
                </a:solidFill>
                <a:latin typeface="微软雅黑" panose="020B0503020204020204" pitchFamily="34" charset="-122"/>
                <a:ea typeface="微软雅黑" panose="020B0503020204020204" pitchFamily="34" charset="-122"/>
              </a:rPr>
              <a:t>价格波动，从更大程度上被供求驱动</a:t>
            </a:r>
            <a:endParaRPr lang="en-US" altLang="zh-CN" sz="2800" b="1" dirty="0" smtClean="0">
              <a:solidFill>
                <a:srgbClr val="0070C0"/>
              </a:solidFill>
              <a:latin typeface="微软雅黑" panose="020B0503020204020204" pitchFamily="34" charset="-122"/>
              <a:ea typeface="微软雅黑" panose="020B0503020204020204" pitchFamily="34" charset="-122"/>
            </a:endParaRPr>
          </a:p>
          <a:p>
            <a:pPr lvl="1" indent="-342900" eaLnBrk="1" hangingPunct="1">
              <a:lnSpc>
                <a:spcPct val="120000"/>
              </a:lnSpc>
              <a:spcBef>
                <a:spcPct val="0"/>
              </a:spcBef>
              <a:buFontTx/>
              <a:buChar char="•"/>
              <a:defRPr/>
            </a:pPr>
            <a:r>
              <a:rPr lang="zh-CN" altLang="en-US" sz="2800" b="1" dirty="0" smtClean="0">
                <a:solidFill>
                  <a:srgbClr val="0070C0"/>
                </a:solidFill>
                <a:latin typeface="微软雅黑" panose="020B0503020204020204" pitchFamily="34" charset="-122"/>
                <a:ea typeface="微软雅黑" panose="020B0503020204020204" pitchFamily="34" charset="-122"/>
              </a:rPr>
              <a:t>成员国利润受损，消费者受益</a:t>
            </a:r>
            <a:endPar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spTree>
    <p:extLst>
      <p:ext uri="{BB962C8B-B14F-4D97-AF65-F5344CB8AC3E}">
        <p14:creationId xmlns:p14="http://schemas.microsoft.com/office/powerpoint/2010/main" val="1901562679"/>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65</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smtClean="0">
                <a:ln>
                  <a:noFill/>
                </a:ln>
                <a:solidFill>
                  <a:srgbClr val="CC0000"/>
                </a:solidFill>
                <a:effectLst/>
                <a:uLnTx/>
                <a:uFillTx/>
                <a:latin typeface="Arial"/>
                <a:ea typeface="+mj-ea"/>
                <a:cs typeface="+mj-cs"/>
              </a:rPr>
              <a:t>四、案例实践及讨论</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1012102" y="631871"/>
            <a:ext cx="10227028" cy="5613340"/>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案例一：</a:t>
            </a:r>
            <a:r>
              <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OPEC</a:t>
            </a: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（石油输出国组织）和世界石油市场</a:t>
            </a: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708" y="1820199"/>
            <a:ext cx="8842390" cy="5037801"/>
          </a:xfrm>
          <a:prstGeom prst="rect">
            <a:avLst/>
          </a:prstGeom>
        </p:spPr>
      </p:pic>
    </p:spTree>
    <p:extLst>
      <p:ext uri="{BB962C8B-B14F-4D97-AF65-F5344CB8AC3E}">
        <p14:creationId xmlns:p14="http://schemas.microsoft.com/office/powerpoint/2010/main" val="3815213015"/>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66</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smtClean="0">
                <a:ln>
                  <a:noFill/>
                </a:ln>
                <a:solidFill>
                  <a:srgbClr val="CC0000"/>
                </a:solidFill>
                <a:effectLst/>
                <a:uLnTx/>
                <a:uFillTx/>
                <a:latin typeface="Arial"/>
                <a:ea typeface="+mj-ea"/>
                <a:cs typeface="+mj-cs"/>
              </a:rPr>
              <a:t>四、案例实践及讨论</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1012102" y="631871"/>
            <a:ext cx="10227028" cy="5613340"/>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zh-CN" altLang="en-US"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案例二：冷战时期美苏军备竞赛</a:t>
            </a: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154" y="1771650"/>
            <a:ext cx="9210675" cy="5086350"/>
          </a:xfrm>
          <a:prstGeom prst="rect">
            <a:avLst/>
          </a:prstGeom>
        </p:spPr>
      </p:pic>
    </p:spTree>
    <p:extLst>
      <p:ext uri="{BB962C8B-B14F-4D97-AF65-F5344CB8AC3E}">
        <p14:creationId xmlns:p14="http://schemas.microsoft.com/office/powerpoint/2010/main" val="3782630795"/>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67</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smtClean="0">
                <a:ln>
                  <a:noFill/>
                </a:ln>
                <a:solidFill>
                  <a:srgbClr val="CC0000"/>
                </a:solidFill>
                <a:effectLst/>
                <a:uLnTx/>
                <a:uFillTx/>
                <a:latin typeface="Arial"/>
                <a:ea typeface="+mj-ea"/>
                <a:cs typeface="+mj-cs"/>
              </a:rPr>
              <a:t>四、案例实践及讨论</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1012101" y="631871"/>
            <a:ext cx="10431215" cy="5613340"/>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无论是囚徒困境，垄断协议，还是军备竞赛，其纳什均衡结果都表明，合作往往是难以建立和维持的。</a:t>
            </a:r>
            <a:endPar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zh-CN" altLang="en-US" sz="32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讨论题：</a:t>
            </a:r>
            <a:r>
              <a:rPr kumimoji="0" lang="zh-CN" altLang="en-US" sz="32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合作真的是不可能的吗？</a:t>
            </a:r>
            <a:endParaRPr kumimoji="0" lang="en-US" altLang="zh-CN" sz="32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spTree>
    <p:extLst>
      <p:ext uri="{BB962C8B-B14F-4D97-AF65-F5344CB8AC3E}">
        <p14:creationId xmlns:p14="http://schemas.microsoft.com/office/powerpoint/2010/main" val="3519392116"/>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68</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smtClean="0">
                <a:ln>
                  <a:noFill/>
                </a:ln>
                <a:solidFill>
                  <a:srgbClr val="CC0000"/>
                </a:solidFill>
                <a:effectLst/>
                <a:uLnTx/>
                <a:uFillTx/>
                <a:latin typeface="Arial"/>
                <a:ea typeface="+mj-ea"/>
                <a:cs typeface="+mj-cs"/>
              </a:rPr>
              <a:t>四、案例实践及讨论</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1012101" y="631871"/>
            <a:ext cx="10431215" cy="5613340"/>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无论是囚徒困境，垄断协议，还是军备竞赛，其纳什均衡结果都表明，合作往往是难以建立和维持的。</a:t>
            </a:r>
            <a:endPar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lvl="0" eaLnBrk="1" hangingPunct="1">
              <a:lnSpc>
                <a:spcPct val="120000"/>
              </a:lnSpc>
              <a:spcBef>
                <a:spcPct val="0"/>
              </a:spcBef>
              <a:defRPr/>
            </a:pPr>
            <a:r>
              <a:rPr lang="zh-CN" altLang="en-US" sz="3200" b="1" dirty="0">
                <a:solidFill>
                  <a:srgbClr val="FF0000"/>
                </a:solidFill>
                <a:latin typeface="微软雅黑" panose="020B0503020204020204" pitchFamily="34" charset="-122"/>
                <a:ea typeface="微软雅黑" panose="020B0503020204020204" pitchFamily="34" charset="-122"/>
              </a:rPr>
              <a:t>讨论题：</a:t>
            </a:r>
            <a:r>
              <a:rPr lang="zh-CN" altLang="en-US" sz="3200" b="1" dirty="0" smtClean="0">
                <a:solidFill>
                  <a:srgbClr val="FF0000"/>
                </a:solidFill>
                <a:latin typeface="微软雅黑" panose="020B0503020204020204" pitchFamily="34" charset="-122"/>
                <a:ea typeface="微软雅黑" panose="020B0503020204020204" pitchFamily="34" charset="-122"/>
              </a:rPr>
              <a:t>合作真的是不可能的吗？</a:t>
            </a:r>
            <a:endParaRPr lang="en-US" altLang="zh-CN" sz="3200" b="1" dirty="0" smtClean="0">
              <a:solidFill>
                <a:srgbClr val="FF0000"/>
              </a:solidFill>
              <a:latin typeface="微软雅黑" panose="020B0503020204020204" pitchFamily="34" charset="-122"/>
              <a:ea typeface="微软雅黑" panose="020B0503020204020204" pitchFamily="34" charset="-122"/>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并不是所有的囚犯都出卖同伙，而大部分时候卡特尔组织或者垄断厂商之间也能维持勾结性的协议，各国</a:t>
            </a:r>
            <a:r>
              <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世界和平协议的签订。。。</a:t>
            </a:r>
            <a:endPar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1" fontAlgn="base" latinLnBrk="0" hangingPunct="1">
              <a:lnSpc>
                <a:spcPct val="120000"/>
              </a:lnSpc>
              <a:spcBef>
                <a:spcPct val="0"/>
              </a:spcBef>
              <a:spcAft>
                <a:spcPct val="0"/>
              </a:spcAft>
              <a:buClrTx/>
              <a:buSzTx/>
              <a:buFontTx/>
              <a:buChar char="•"/>
              <a:tabLst/>
              <a:defRPr/>
            </a:pPr>
            <a:r>
              <a:rPr lang="zh-CN" altLang="en-US" sz="3200" b="1" dirty="0" smtClean="0">
                <a:solidFill>
                  <a:srgbClr val="FF0000"/>
                </a:solidFill>
                <a:latin typeface="微软雅黑" panose="020B0503020204020204" pitchFamily="34" charset="-122"/>
                <a:ea typeface="微软雅黑" panose="020B0503020204020204" pitchFamily="34" charset="-122"/>
              </a:rPr>
              <a:t>存在合作的可能：</a:t>
            </a:r>
            <a:r>
              <a:rPr lang="zh-CN" altLang="en-US" sz="3200" b="1" dirty="0" smtClean="0">
                <a:solidFill>
                  <a:srgbClr val="0070C0"/>
                </a:solidFill>
                <a:latin typeface="微软雅黑" panose="020B0503020204020204" pitchFamily="34" charset="-122"/>
                <a:ea typeface="微软雅黑" panose="020B0503020204020204" pitchFamily="34" charset="-122"/>
              </a:rPr>
              <a:t>博弈不是一次性的，而是重复多次的。</a:t>
            </a: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spTree>
    <p:extLst>
      <p:ext uri="{BB962C8B-B14F-4D97-AF65-F5344CB8AC3E}">
        <p14:creationId xmlns:p14="http://schemas.microsoft.com/office/powerpoint/2010/main" val="3308393819"/>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69</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smtClean="0">
                <a:ln>
                  <a:noFill/>
                </a:ln>
                <a:solidFill>
                  <a:srgbClr val="CC0000"/>
                </a:solidFill>
                <a:effectLst/>
                <a:uLnTx/>
                <a:uFillTx/>
                <a:latin typeface="Arial"/>
                <a:ea typeface="+mj-ea"/>
                <a:cs typeface="+mj-cs"/>
              </a:rPr>
              <a:t>四、案例实践及讨论</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1012101" y="631871"/>
            <a:ext cx="10431215" cy="5613340"/>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a:p>
            <a:pPr lvl="0" eaLnBrk="1" hangingPunct="1">
              <a:lnSpc>
                <a:spcPct val="120000"/>
              </a:lnSpc>
              <a:spcBef>
                <a:spcPct val="0"/>
              </a:spcBef>
              <a:defRPr/>
            </a:pP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重复</a:t>
            </a:r>
            <a:r>
              <a:rPr lang="zh-CN" altLang="en-US" sz="3200" b="1" dirty="0">
                <a:solidFill>
                  <a:srgbClr val="0070C0"/>
                </a:solidFill>
                <a:latin typeface="微软雅黑" panose="020B0503020204020204" pitchFamily="34" charset="-122"/>
                <a:ea typeface="微软雅黑" panose="020B0503020204020204" pitchFamily="34" charset="-122"/>
              </a:rPr>
              <a:t>博弈：同样结构的博弈重复进行多次的</a:t>
            </a:r>
            <a:r>
              <a:rPr lang="zh-CN" altLang="en-US" sz="3200" b="1" dirty="0" smtClean="0">
                <a:solidFill>
                  <a:srgbClr val="0070C0"/>
                </a:solidFill>
                <a:latin typeface="微软雅黑" panose="020B0503020204020204" pitchFamily="34" charset="-122"/>
                <a:ea typeface="微软雅黑" panose="020B0503020204020204" pitchFamily="34" charset="-122"/>
              </a:rPr>
              <a:t>过程，参与者不断的选择策略并得到收益</a:t>
            </a:r>
            <a:endParaRPr lang="en-US" altLang="zh-CN" sz="3200" b="1" dirty="0" smtClean="0">
              <a:solidFill>
                <a:srgbClr val="0070C0"/>
              </a:solidFill>
              <a:latin typeface="微软雅黑" panose="020B0503020204020204" pitchFamily="34" charset="-122"/>
              <a:ea typeface="微软雅黑" panose="020B0503020204020204" pitchFamily="34" charset="-122"/>
            </a:endParaRPr>
          </a:p>
          <a:p>
            <a:pPr lvl="0" eaLnBrk="1" hangingPunct="1">
              <a:lnSpc>
                <a:spcPct val="120000"/>
              </a:lnSpc>
              <a:spcBef>
                <a:spcPct val="0"/>
              </a:spcBef>
              <a:defRPr/>
            </a:pPr>
            <a:endParaRPr lang="en-US" altLang="zh-CN" sz="3200" b="1" dirty="0" smtClean="0">
              <a:solidFill>
                <a:srgbClr val="0070C0"/>
              </a:solidFill>
              <a:latin typeface="微软雅黑" panose="020B0503020204020204" pitchFamily="34" charset="-122"/>
              <a:ea typeface="微软雅黑" panose="020B0503020204020204" pitchFamily="34" charset="-122"/>
            </a:endParaRPr>
          </a:p>
          <a:p>
            <a:pPr lvl="0" eaLnBrk="1" hangingPunct="1">
              <a:lnSpc>
                <a:spcPct val="120000"/>
              </a:lnSpc>
              <a:spcBef>
                <a:spcPct val="0"/>
              </a:spcBef>
              <a:defRPr/>
            </a:pPr>
            <a:r>
              <a:rPr lang="zh-CN" altLang="en-US" sz="3200" b="1" dirty="0" smtClean="0">
                <a:solidFill>
                  <a:srgbClr val="0070C0"/>
                </a:solidFill>
                <a:latin typeface="微软雅黑" panose="020B0503020204020204" pitchFamily="34" charset="-122"/>
                <a:ea typeface="微软雅黑" panose="020B0503020204020204" pitchFamily="34" charset="-122"/>
              </a:rPr>
              <a:t>最优策略的选择取决于总收益的大小</a:t>
            </a:r>
            <a:endParaRPr lang="en-US" altLang="zh-CN" sz="3200" b="1" dirty="0" smtClean="0">
              <a:solidFill>
                <a:srgbClr val="0070C0"/>
              </a:solidFill>
              <a:latin typeface="微软雅黑" panose="020B0503020204020204" pitchFamily="34" charset="-122"/>
              <a:ea typeface="微软雅黑" panose="020B0503020204020204" pitchFamily="34" charset="-122"/>
            </a:endParaRPr>
          </a:p>
          <a:p>
            <a:pPr lvl="0" eaLnBrk="1" hangingPunct="1">
              <a:lnSpc>
                <a:spcPct val="120000"/>
              </a:lnSpc>
              <a:spcBef>
                <a:spcPct val="0"/>
              </a:spcBef>
              <a:defRPr/>
            </a:pPr>
            <a:endParaRPr lang="en-US" altLang="zh-CN" sz="3200" b="1" dirty="0" smtClean="0">
              <a:solidFill>
                <a:srgbClr val="0070C0"/>
              </a:solidFill>
              <a:latin typeface="微软雅黑" panose="020B0503020204020204" pitchFamily="34" charset="-122"/>
              <a:ea typeface="微软雅黑" panose="020B0503020204020204" pitchFamily="34" charset="-122"/>
            </a:endParaRPr>
          </a:p>
          <a:p>
            <a:pPr lvl="0" eaLnBrk="1" hangingPunct="1">
              <a:lnSpc>
                <a:spcPct val="120000"/>
              </a:lnSpc>
              <a:spcBef>
                <a:spcPct val="0"/>
              </a:spcBef>
              <a:defRPr/>
            </a:pP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并假设：大家都是“以牙还牙，一报还一报”暴脾气，相互惩罚不合作行为。</a:t>
            </a:r>
            <a:endPar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lvl="0" eaLnBrk="1" hangingPunct="1">
              <a:lnSpc>
                <a:spcPct val="120000"/>
              </a:lnSpc>
              <a:spcBef>
                <a:spcPct val="0"/>
              </a:spcBef>
              <a:defRPr/>
            </a:pP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如何惩罚？</a:t>
            </a:r>
            <a:r>
              <a:rPr kumimoji="0" lang="zh-CN" altLang="en-US" sz="32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cs typeface="+mn-cs"/>
              </a:rPr>
              <a:t>只要一方违约，另一方就永远违约</a:t>
            </a:r>
            <a:endParaRPr kumimoji="0" lang="en-US" altLang="zh-CN" sz="3200" b="1" i="0" u="none" strike="noStrike" kern="1200" cap="none" spc="0" normalizeH="0" baseline="0" noProof="0" dirty="0" smtClean="0">
              <a:ln>
                <a:noFill/>
              </a:ln>
              <a:solidFill>
                <a:srgbClr val="00B0F0"/>
              </a:solidFill>
              <a:effectLst/>
              <a:uLnTx/>
              <a:uFillTx/>
              <a:latin typeface="微软雅黑" panose="020B0503020204020204" pitchFamily="34" charset="-122"/>
              <a:ea typeface="微软雅黑" panose="020B0503020204020204" pitchFamily="34" charset="-122"/>
              <a:cs typeface="+mn-cs"/>
            </a:endParaRPr>
          </a:p>
          <a:p>
            <a:pPr lvl="0" eaLnBrk="1" hangingPunct="1">
              <a:lnSpc>
                <a:spcPct val="120000"/>
              </a:lnSpc>
              <a:spcBef>
                <a:spcPct val="0"/>
              </a:spcBef>
              <a:defRPr/>
            </a:pPr>
            <a:endPar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spTree>
    <p:extLst>
      <p:ext uri="{BB962C8B-B14F-4D97-AF65-F5344CB8AC3E}">
        <p14:creationId xmlns:p14="http://schemas.microsoft.com/office/powerpoint/2010/main" val="364375492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7</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矩形 2"/>
          <p:cNvSpPr/>
          <p:nvPr/>
        </p:nvSpPr>
        <p:spPr>
          <a:xfrm>
            <a:off x="1544160" y="1416788"/>
            <a:ext cx="8984756" cy="3711785"/>
          </a:xfrm>
          <a:prstGeom prst="rect">
            <a:avLst/>
          </a:prstGeom>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什么叫不对称信息？生活中的不对称信息有哪些？</a:t>
            </a:r>
            <a:endPar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8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不对称信息：</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“我知道一些你不知道的事”，人们在获得（掌握）相关知识（信息）上的差别。</a:t>
            </a:r>
            <a:endPar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研究不对称信息对人们行为以及经济社会产生的影响。</a:t>
            </a:r>
            <a:endPar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 </a:t>
            </a:r>
            <a:r>
              <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                                                    ——</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信息经济学</a:t>
            </a:r>
            <a:endPar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en-US" altLang="zh-CN"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4" name="Title 1"/>
          <p:cNvSpPr txBox="1">
            <a:spLocks/>
          </p:cNvSpPr>
          <p:nvPr/>
        </p:nvSpPr>
        <p:spPr>
          <a:xfrm>
            <a:off x="2611438" y="101601"/>
            <a:ext cx="8094662" cy="860425"/>
          </a:xfrm>
          <a:prstGeom prst="rect">
            <a:avLst/>
          </a:prstGeom>
        </p:spPr>
        <p:txBody>
          <a:bodyPr vert="horz" wrap="square" lIns="91440" tIns="45720" rIns="91440" bIns="45720" anchor="t"/>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000" b="1" i="0" u="none" strike="noStrike" kern="0" cap="none" spc="0" normalizeH="0" baseline="0" noProof="0" dirty="0" smtClean="0">
                <a:ln>
                  <a:noFill/>
                </a:ln>
                <a:solidFill>
                  <a:srgbClr val="CC0000"/>
                </a:solidFill>
                <a:effectLst/>
                <a:uLnTx/>
                <a:uFillTx/>
                <a:latin typeface="Arial"/>
                <a:ea typeface="宋体" panose="02010600030101010101" pitchFamily="2" charset="-122"/>
                <a:cs typeface="+mj-cs"/>
              </a:rPr>
              <a:t>导言</a:t>
            </a:r>
            <a:endParaRPr kumimoji="0" lang="en-US" altLang="zh-CN" sz="4000" b="1" i="0" u="none" strike="noStrike" kern="0" cap="none" spc="0" normalizeH="0" baseline="0" noProof="0" dirty="0">
              <a:ln>
                <a:noFill/>
              </a:ln>
              <a:solidFill>
                <a:srgbClr val="CC0000"/>
              </a:solidFill>
              <a:effectLst/>
              <a:uLnTx/>
              <a:uFillTx/>
              <a:latin typeface="Arial"/>
              <a:ea typeface="宋体" panose="02010600030101010101" pitchFamily="2" charset="-122"/>
              <a:cs typeface="+mj-cs"/>
            </a:endParaRPr>
          </a:p>
        </p:txBody>
      </p:sp>
    </p:spTree>
    <p:extLst>
      <p:ext uri="{BB962C8B-B14F-4D97-AF65-F5344CB8AC3E}">
        <p14:creationId xmlns:p14="http://schemas.microsoft.com/office/powerpoint/2010/main" val="4093860207"/>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70</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smtClean="0">
                <a:ln>
                  <a:noFill/>
                </a:ln>
                <a:solidFill>
                  <a:srgbClr val="CC0000"/>
                </a:solidFill>
                <a:effectLst/>
                <a:uLnTx/>
                <a:uFillTx/>
                <a:latin typeface="Arial"/>
                <a:ea typeface="+mj-ea"/>
                <a:cs typeface="+mj-cs"/>
              </a:rPr>
              <a:t>四、案例实践及讨论</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1012101" y="631871"/>
            <a:ext cx="10431215" cy="5613340"/>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2760" y="1321720"/>
            <a:ext cx="7643675" cy="4715096"/>
          </a:xfrm>
          <a:prstGeom prst="rect">
            <a:avLst/>
          </a:prstGeom>
        </p:spPr>
      </p:pic>
      <p:sp>
        <p:nvSpPr>
          <p:cNvPr id="6" name="文本框 5"/>
          <p:cNvSpPr txBox="1"/>
          <p:nvPr/>
        </p:nvSpPr>
        <p:spPr>
          <a:xfrm>
            <a:off x="8451541" y="1562469"/>
            <a:ext cx="3356145" cy="4401205"/>
          </a:xfrm>
          <a:prstGeom prst="rect">
            <a:avLst/>
          </a:prstGeom>
          <a:noFill/>
        </p:spPr>
        <p:txBody>
          <a:bodyPr wrap="square" rtlCol="0">
            <a:spAutoFit/>
          </a:bodyPr>
          <a:lstStyle/>
          <a:p>
            <a:r>
              <a:rPr lang="zh-CN" altLang="en-US" sz="2800" dirty="0" smtClean="0"/>
              <a:t>如果这是一个重复博弈</a:t>
            </a:r>
            <a:endParaRPr lang="en-US" altLang="zh-CN" sz="2800" dirty="0" smtClean="0"/>
          </a:p>
          <a:p>
            <a:r>
              <a:rPr lang="zh-CN" altLang="en-US" sz="2800" dirty="0" smtClean="0"/>
              <a:t>我们的纳什均衡是什么？</a:t>
            </a:r>
            <a:endParaRPr lang="en-US" altLang="zh-CN" sz="2800" dirty="0" smtClean="0"/>
          </a:p>
          <a:p>
            <a:endParaRPr lang="en-US" altLang="zh-CN" sz="2800" dirty="0"/>
          </a:p>
          <a:p>
            <a:r>
              <a:rPr lang="zh-CN" altLang="en-US" sz="2800" dirty="0" smtClean="0"/>
              <a:t>只要参与者关心未来的利润，他们将放弃违规带来的一次性好处，可能达到合作性的结果</a:t>
            </a:r>
            <a:endParaRPr lang="zh-CN" altLang="en-US" sz="2400" dirty="0"/>
          </a:p>
        </p:txBody>
      </p:sp>
    </p:spTree>
    <p:extLst>
      <p:ext uri="{BB962C8B-B14F-4D97-AF65-F5344CB8AC3E}">
        <p14:creationId xmlns:p14="http://schemas.microsoft.com/office/powerpoint/2010/main" val="480183917"/>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fontAlgn="base">
              <a:spcAft>
                <a:spcPct val="0"/>
              </a:spcAft>
              <a:defRPr/>
            </a:pPr>
            <a:fld id="{1EB1E6A9-3A2C-4EFD-BB37-F335382C68A7}" type="slidenum">
              <a:rPr lang="en-US" altLang="zh-CN" smtClean="0"/>
              <a:pPr fontAlgn="base">
                <a:spcAft>
                  <a:spcPct val="0"/>
                </a:spcAft>
                <a:defRPr/>
              </a:pPr>
              <a:t>71</a:t>
            </a:fld>
            <a:endParaRPr lang="zh-CN" altLang="en-US"/>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3187148" y="-930965"/>
            <a:ext cx="6420678" cy="8560904"/>
          </a:xfrm>
          <a:prstGeom prst="rect">
            <a:avLst/>
          </a:prstGeom>
        </p:spPr>
      </p:pic>
    </p:spTree>
    <p:extLst>
      <p:ext uri="{BB962C8B-B14F-4D97-AF65-F5344CB8AC3E}">
        <p14:creationId xmlns:p14="http://schemas.microsoft.com/office/powerpoint/2010/main" val="4285163498"/>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fontAlgn="base">
              <a:spcAft>
                <a:spcPct val="0"/>
              </a:spcAft>
              <a:defRPr/>
            </a:pPr>
            <a:fld id="{1EB1E6A9-3A2C-4EFD-BB37-F335382C68A7}" type="slidenum">
              <a:rPr lang="en-US" altLang="zh-CN" smtClean="0"/>
              <a:pPr fontAlgn="base">
                <a:spcAft>
                  <a:spcPct val="0"/>
                </a:spcAft>
                <a:defRPr/>
              </a:pPr>
              <a:t>72</a:t>
            </a:fld>
            <a:endParaRPr lang="zh-CN" altLang="en-US"/>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smtClean="0">
                <a:ln>
                  <a:noFill/>
                </a:ln>
                <a:solidFill>
                  <a:srgbClr val="CC0000"/>
                </a:solidFill>
                <a:effectLst/>
                <a:uLnTx/>
                <a:uFillTx/>
                <a:latin typeface="Arial"/>
                <a:ea typeface="+mj-ea"/>
                <a:cs typeface="+mj-cs"/>
              </a:rPr>
              <a:t>课堂小结</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1171899" y="980319"/>
            <a:ext cx="10431215" cy="5484614"/>
          </a:xfrm>
          <a:prstGeom prst="rect">
            <a:avLst/>
          </a:prstGeom>
          <a:noFill/>
          <a:ln w="9525">
            <a:noFill/>
          </a:ln>
        </p:spPr>
        <p:txBody>
          <a:bodyPr>
            <a:normAutofit fontScale="92500" lnSpcReduction="10000"/>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a:p>
            <a:pPr lvl="0" eaLnBrk="1" hangingPunct="1">
              <a:lnSpc>
                <a:spcPct val="120000"/>
              </a:lnSpc>
              <a:spcBef>
                <a:spcPct val="0"/>
              </a:spcBef>
              <a:defRPr/>
            </a:pPr>
            <a:r>
              <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1. </a:t>
            </a:r>
            <a:r>
              <a:rPr kumimoji="0" lang="zh-CN" altLang="en-US"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不对称信息，道德风险，逆向选择</a:t>
            </a:r>
            <a:endPar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lvl="1" eaLnBrk="1" hangingPunct="1">
              <a:lnSpc>
                <a:spcPct val="120000"/>
              </a:lnSpc>
              <a:spcBef>
                <a:spcPct val="0"/>
              </a:spcBef>
              <a:defRPr/>
            </a:pPr>
            <a:r>
              <a:rPr lang="zh-CN" altLang="en-US" sz="3000" b="1" dirty="0" smtClean="0">
                <a:solidFill>
                  <a:srgbClr val="0070C0"/>
                </a:solidFill>
                <a:latin typeface="微软雅黑" panose="020B0503020204020204" pitchFamily="34" charset="-122"/>
                <a:ea typeface="微软雅黑" panose="020B0503020204020204" pitchFamily="34" charset="-122"/>
              </a:rPr>
              <a:t>委托</a:t>
            </a:r>
            <a:r>
              <a:rPr lang="en-US" altLang="zh-CN" sz="3000" b="1" dirty="0" smtClean="0">
                <a:solidFill>
                  <a:srgbClr val="0070C0"/>
                </a:solidFill>
                <a:latin typeface="微软雅黑" panose="020B0503020204020204" pitchFamily="34" charset="-122"/>
                <a:ea typeface="微软雅黑" panose="020B0503020204020204" pitchFamily="34" charset="-122"/>
              </a:rPr>
              <a:t>-</a:t>
            </a:r>
            <a:r>
              <a:rPr lang="zh-CN" altLang="en-US" sz="3000" b="1" dirty="0" smtClean="0">
                <a:solidFill>
                  <a:srgbClr val="0070C0"/>
                </a:solidFill>
                <a:latin typeface="微软雅黑" panose="020B0503020204020204" pitchFamily="34" charset="-122"/>
                <a:ea typeface="微软雅黑" panose="020B0503020204020204" pitchFamily="34" charset="-122"/>
              </a:rPr>
              <a:t>代理问题，柠檬市场</a:t>
            </a:r>
            <a:endParaRPr lang="en-US" altLang="zh-CN" sz="3000" b="1" dirty="0" smtClean="0">
              <a:solidFill>
                <a:srgbClr val="0070C0"/>
              </a:solidFill>
              <a:latin typeface="微软雅黑" panose="020B0503020204020204" pitchFamily="34" charset="-122"/>
              <a:ea typeface="微软雅黑" panose="020B0503020204020204" pitchFamily="34" charset="-122"/>
            </a:endParaRPr>
          </a:p>
          <a:p>
            <a:pPr lvl="1" eaLnBrk="1" hangingPunct="1">
              <a:lnSpc>
                <a:spcPct val="120000"/>
              </a:lnSpc>
              <a:spcBef>
                <a:spcPct val="0"/>
              </a:spcBef>
              <a:defRPr/>
            </a:pPr>
            <a:r>
              <a:rPr lang="zh-CN" altLang="en-US" sz="3000" b="1" dirty="0" smtClean="0">
                <a:solidFill>
                  <a:srgbClr val="0070C0"/>
                </a:solidFill>
                <a:latin typeface="微软雅黑" panose="020B0503020204020204" pitchFamily="34" charset="-122"/>
                <a:ea typeface="微软雅黑" panose="020B0503020204020204" pitchFamily="34" charset="-122"/>
              </a:rPr>
              <a:t>如何应对？保险市场，商品市场，劳动力市场。。</a:t>
            </a:r>
            <a:endParaRPr lang="en-US" altLang="zh-CN" sz="3000" b="1" dirty="0" smtClean="0">
              <a:solidFill>
                <a:srgbClr val="0070C0"/>
              </a:solidFill>
              <a:latin typeface="微软雅黑" panose="020B0503020204020204" pitchFamily="34" charset="-122"/>
              <a:ea typeface="微软雅黑" panose="020B0503020204020204" pitchFamily="34" charset="-122"/>
            </a:endParaRPr>
          </a:p>
          <a:p>
            <a:pPr eaLnBrk="1" hangingPunct="1">
              <a:lnSpc>
                <a:spcPct val="120000"/>
              </a:lnSpc>
              <a:spcBef>
                <a:spcPct val="0"/>
              </a:spcBef>
              <a:defRPr/>
            </a:pPr>
            <a:r>
              <a:rPr lang="en-US" altLang="zh-CN" sz="3200" b="1" dirty="0" smtClean="0">
                <a:solidFill>
                  <a:srgbClr val="0070C0"/>
                </a:solidFill>
                <a:latin typeface="微软雅黑" panose="020B0503020204020204" pitchFamily="34" charset="-122"/>
                <a:ea typeface="微软雅黑" panose="020B0503020204020204" pitchFamily="34" charset="-122"/>
              </a:rPr>
              <a:t>2. </a:t>
            </a:r>
            <a:r>
              <a:rPr lang="zh-CN" altLang="en-US" sz="3200" b="1" dirty="0" smtClean="0">
                <a:solidFill>
                  <a:srgbClr val="0070C0"/>
                </a:solidFill>
                <a:latin typeface="微软雅黑" panose="020B0503020204020204" pitchFamily="34" charset="-122"/>
                <a:ea typeface="微软雅黑" panose="020B0503020204020204" pitchFamily="34" charset="-122"/>
              </a:rPr>
              <a:t>囚徒困境，占优策略均衡</a:t>
            </a:r>
            <a:endParaRPr lang="en-US" altLang="zh-CN" sz="3200" b="1" dirty="0" smtClean="0">
              <a:solidFill>
                <a:srgbClr val="0070C0"/>
              </a:solidFill>
              <a:latin typeface="微软雅黑" panose="020B0503020204020204" pitchFamily="34" charset="-122"/>
              <a:ea typeface="微软雅黑" panose="020B0503020204020204" pitchFamily="34" charset="-122"/>
            </a:endParaRPr>
          </a:p>
          <a:p>
            <a:pPr eaLnBrk="1" hangingPunct="1">
              <a:lnSpc>
                <a:spcPct val="120000"/>
              </a:lnSpc>
              <a:spcBef>
                <a:spcPct val="0"/>
              </a:spcBef>
              <a:defRPr/>
            </a:pPr>
            <a:r>
              <a:rPr lang="en-US" altLang="zh-CN" sz="3200" b="1" dirty="0" smtClean="0">
                <a:solidFill>
                  <a:srgbClr val="0070C0"/>
                </a:solidFill>
                <a:latin typeface="微软雅黑" panose="020B0503020204020204" pitchFamily="34" charset="-122"/>
                <a:ea typeface="微软雅黑" panose="020B0503020204020204" pitchFamily="34" charset="-122"/>
              </a:rPr>
              <a:t>3. </a:t>
            </a:r>
            <a:r>
              <a:rPr lang="zh-CN" altLang="en-US" sz="3200" b="1" dirty="0" smtClean="0">
                <a:solidFill>
                  <a:srgbClr val="0070C0"/>
                </a:solidFill>
                <a:latin typeface="微软雅黑" panose="020B0503020204020204" pitchFamily="34" charset="-122"/>
                <a:ea typeface="微软雅黑" panose="020B0503020204020204" pitchFamily="34" charset="-122"/>
              </a:rPr>
              <a:t>博弈论，纳什均衡</a:t>
            </a:r>
            <a:endParaRPr lang="en-US" altLang="zh-CN" sz="3200" b="1" dirty="0" smtClean="0">
              <a:solidFill>
                <a:srgbClr val="0070C0"/>
              </a:solidFill>
              <a:latin typeface="微软雅黑" panose="020B0503020204020204" pitchFamily="34" charset="-122"/>
              <a:ea typeface="微软雅黑" panose="020B0503020204020204" pitchFamily="34" charset="-122"/>
            </a:endParaRPr>
          </a:p>
          <a:p>
            <a:pPr eaLnBrk="1" hangingPunct="1">
              <a:lnSpc>
                <a:spcPct val="120000"/>
              </a:lnSpc>
              <a:spcBef>
                <a:spcPct val="0"/>
              </a:spcBef>
              <a:defRPr/>
            </a:pPr>
            <a:r>
              <a:rPr lang="en-US" altLang="zh-CN" sz="3200" b="1" dirty="0" smtClean="0">
                <a:solidFill>
                  <a:srgbClr val="0070C0"/>
                </a:solidFill>
                <a:latin typeface="微软雅黑" panose="020B0503020204020204" pitchFamily="34" charset="-122"/>
                <a:ea typeface="微软雅黑" panose="020B0503020204020204" pitchFamily="34" charset="-122"/>
              </a:rPr>
              <a:t>4. </a:t>
            </a:r>
            <a:r>
              <a:rPr lang="zh-CN" altLang="en-US" sz="3200" b="1" dirty="0" smtClean="0">
                <a:solidFill>
                  <a:srgbClr val="0070C0"/>
                </a:solidFill>
                <a:latin typeface="微软雅黑" panose="020B0503020204020204" pitchFamily="34" charset="-122"/>
                <a:ea typeface="微软雅黑" panose="020B0503020204020204" pitchFamily="34" charset="-122"/>
              </a:rPr>
              <a:t>合作经济学，不合作的原因，合作的条件</a:t>
            </a:r>
            <a:endParaRPr lang="en-US" altLang="zh-CN" sz="3200" b="1" dirty="0" smtClean="0">
              <a:solidFill>
                <a:srgbClr val="0070C0"/>
              </a:solidFill>
              <a:latin typeface="微软雅黑" panose="020B0503020204020204" pitchFamily="34" charset="-122"/>
              <a:ea typeface="微软雅黑" panose="020B0503020204020204" pitchFamily="34" charset="-122"/>
            </a:endParaRPr>
          </a:p>
          <a:p>
            <a:pPr eaLnBrk="1" hangingPunct="1">
              <a:lnSpc>
                <a:spcPct val="120000"/>
              </a:lnSpc>
              <a:spcBef>
                <a:spcPct val="0"/>
              </a:spcBef>
              <a:defRPr/>
            </a:pPr>
            <a:r>
              <a:rPr lang="en-US" altLang="zh-CN" sz="3200" b="1" dirty="0" smtClean="0">
                <a:solidFill>
                  <a:srgbClr val="00B0F0"/>
                </a:solidFill>
                <a:latin typeface="微软雅黑" panose="020B0503020204020204" pitchFamily="34" charset="-122"/>
                <a:ea typeface="微软雅黑" panose="020B0503020204020204" pitchFamily="34" charset="-122"/>
              </a:rPr>
              <a:t>5. </a:t>
            </a:r>
            <a:r>
              <a:rPr lang="zh-CN" altLang="en-US" sz="3200" b="1" dirty="0">
                <a:solidFill>
                  <a:srgbClr val="00B0F0"/>
                </a:solidFill>
                <a:latin typeface="微软雅黑" panose="020B0503020204020204" pitchFamily="34" charset="-122"/>
                <a:ea typeface="微软雅黑" panose="020B0503020204020204" pitchFamily="34" charset="-122"/>
              </a:rPr>
              <a:t>进阶版</a:t>
            </a:r>
            <a:r>
              <a:rPr lang="zh-CN" altLang="en-US" sz="3200" b="1" dirty="0" smtClean="0">
                <a:solidFill>
                  <a:srgbClr val="00B0F0"/>
                </a:solidFill>
                <a:latin typeface="微软雅黑" panose="020B0503020204020204" pitchFamily="34" charset="-122"/>
                <a:ea typeface="微软雅黑" panose="020B0503020204020204" pitchFamily="34" charset="-122"/>
              </a:rPr>
              <a:t>：无限次</a:t>
            </a:r>
            <a:r>
              <a:rPr lang="en-US" altLang="zh-CN" sz="3200" b="1" dirty="0" smtClean="0">
                <a:solidFill>
                  <a:srgbClr val="00B0F0"/>
                </a:solidFill>
                <a:latin typeface="微软雅黑" panose="020B0503020204020204" pitchFamily="34" charset="-122"/>
                <a:ea typeface="微软雅黑" panose="020B0503020204020204" pitchFamily="34" charset="-122"/>
              </a:rPr>
              <a:t>/</a:t>
            </a:r>
            <a:r>
              <a:rPr lang="zh-CN" altLang="en-US" sz="3200" b="1" dirty="0" smtClean="0">
                <a:solidFill>
                  <a:srgbClr val="00B0F0"/>
                </a:solidFill>
                <a:latin typeface="微软雅黑" panose="020B0503020204020204" pitchFamily="34" charset="-122"/>
                <a:ea typeface="微软雅黑" panose="020B0503020204020204" pitchFamily="34" charset="-122"/>
              </a:rPr>
              <a:t>有限次重复博弈，完全</a:t>
            </a:r>
            <a:r>
              <a:rPr lang="zh-CN" altLang="en-US" sz="3200" b="1" dirty="0">
                <a:solidFill>
                  <a:srgbClr val="00B0F0"/>
                </a:solidFill>
                <a:latin typeface="微软雅黑" panose="020B0503020204020204" pitchFamily="34" charset="-122"/>
                <a:ea typeface="微软雅黑" panose="020B0503020204020204" pitchFamily="34" charset="-122"/>
              </a:rPr>
              <a:t>信息静态</a:t>
            </a:r>
            <a:r>
              <a:rPr lang="zh-CN" altLang="en-US" sz="3200" b="1" dirty="0" smtClean="0">
                <a:solidFill>
                  <a:srgbClr val="00B0F0"/>
                </a:solidFill>
                <a:latin typeface="微软雅黑" panose="020B0503020204020204" pitchFamily="34" charset="-122"/>
                <a:ea typeface="微软雅黑" panose="020B0503020204020204" pitchFamily="34" charset="-122"/>
              </a:rPr>
              <a:t>博弈纳</a:t>
            </a:r>
            <a:r>
              <a:rPr lang="zh-CN" altLang="en-US" sz="3200" b="1" dirty="0">
                <a:solidFill>
                  <a:srgbClr val="00B0F0"/>
                </a:solidFill>
                <a:latin typeface="微软雅黑" panose="020B0503020204020204" pitchFamily="34" charset="-122"/>
                <a:ea typeface="微软雅黑" panose="020B0503020204020204" pitchFamily="34" charset="-122"/>
              </a:rPr>
              <a:t>什均衡，不完全信息动态</a:t>
            </a:r>
            <a:r>
              <a:rPr lang="zh-CN" altLang="en-US" sz="3200" b="1" dirty="0" smtClean="0">
                <a:solidFill>
                  <a:srgbClr val="00B0F0"/>
                </a:solidFill>
                <a:latin typeface="微软雅黑" panose="020B0503020204020204" pitchFamily="34" charset="-122"/>
                <a:ea typeface="微软雅黑" panose="020B0503020204020204" pitchFamily="34" charset="-122"/>
              </a:rPr>
              <a:t>博弈精炼</a:t>
            </a:r>
            <a:r>
              <a:rPr lang="zh-CN" altLang="en-US" sz="3200" b="1" dirty="0">
                <a:solidFill>
                  <a:srgbClr val="00B0F0"/>
                </a:solidFill>
                <a:latin typeface="微软雅黑" panose="020B0503020204020204" pitchFamily="34" charset="-122"/>
                <a:ea typeface="微软雅黑" panose="020B0503020204020204" pitchFamily="34" charset="-122"/>
              </a:rPr>
              <a:t>贝叶斯纳什</a:t>
            </a:r>
            <a:r>
              <a:rPr lang="zh-CN" altLang="en-US" sz="3200" b="1" dirty="0" smtClean="0">
                <a:solidFill>
                  <a:srgbClr val="00B0F0"/>
                </a:solidFill>
                <a:latin typeface="微软雅黑" panose="020B0503020204020204" pitchFamily="34" charset="-122"/>
                <a:ea typeface="微软雅黑" panose="020B0503020204020204" pitchFamily="34" charset="-122"/>
              </a:rPr>
              <a:t>均衡，子博弈精炼纳什均衡，序贯博弈</a:t>
            </a:r>
            <a:r>
              <a:rPr lang="en-US" altLang="zh-CN" sz="3200" b="1" dirty="0" smtClean="0">
                <a:solidFill>
                  <a:srgbClr val="00B0F0"/>
                </a:solidFill>
                <a:latin typeface="微软雅黑" panose="020B0503020204020204" pitchFamily="34" charset="-122"/>
                <a:ea typeface="微软雅黑" panose="020B0503020204020204" pitchFamily="34" charset="-122"/>
              </a:rPr>
              <a:t>/</a:t>
            </a:r>
            <a:r>
              <a:rPr lang="zh-CN" altLang="en-US" sz="3200" b="1" dirty="0" smtClean="0">
                <a:solidFill>
                  <a:srgbClr val="00B0F0"/>
                </a:solidFill>
                <a:latin typeface="微软雅黑" panose="020B0503020204020204" pitchFamily="34" charset="-122"/>
                <a:ea typeface="微软雅黑" panose="020B0503020204020204" pitchFamily="34" charset="-122"/>
              </a:rPr>
              <a:t>均衡，逆向归纳法。。。</a:t>
            </a:r>
            <a:endParaRPr lang="en-US" altLang="zh-CN" sz="3200" b="1" dirty="0" smtClean="0">
              <a:solidFill>
                <a:srgbClr val="00B0F0"/>
              </a:solidFill>
              <a:latin typeface="微软雅黑" panose="020B0503020204020204" pitchFamily="34" charset="-122"/>
              <a:ea typeface="微软雅黑" panose="020B0503020204020204" pitchFamily="34" charset="-122"/>
            </a:endParaRPr>
          </a:p>
          <a:p>
            <a:pPr lvl="1" eaLnBrk="1" hangingPunct="1">
              <a:lnSpc>
                <a:spcPct val="120000"/>
              </a:lnSpc>
              <a:spcBef>
                <a:spcPct val="0"/>
              </a:spcBef>
              <a:defRPr/>
            </a:pPr>
            <a:endParaRPr kumimoji="0" lang="en-US" altLang="zh-CN" sz="30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spTree>
    <p:extLst>
      <p:ext uri="{BB962C8B-B14F-4D97-AF65-F5344CB8AC3E}">
        <p14:creationId xmlns:p14="http://schemas.microsoft.com/office/powerpoint/2010/main" val="3399292712"/>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fontAlgn="base">
              <a:spcAft>
                <a:spcPct val="0"/>
              </a:spcAft>
              <a:defRPr/>
            </a:pPr>
            <a:fld id="{1EB1E6A9-3A2C-4EFD-BB37-F335382C68A7}" type="slidenum">
              <a:rPr lang="en-US" altLang="zh-CN" smtClean="0"/>
              <a:pPr fontAlgn="base">
                <a:spcAft>
                  <a:spcPct val="0"/>
                </a:spcAft>
                <a:defRPr/>
              </a:pPr>
              <a:t>73</a:t>
            </a:fld>
            <a:endParaRPr lang="zh-CN" altLang="en-US"/>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1797" y="0"/>
            <a:ext cx="7567819" cy="6858000"/>
          </a:xfrm>
          <a:prstGeom prst="rect">
            <a:avLst/>
          </a:prstGeom>
        </p:spPr>
      </p:pic>
    </p:spTree>
    <p:extLst>
      <p:ext uri="{BB962C8B-B14F-4D97-AF65-F5344CB8AC3E}">
        <p14:creationId xmlns:p14="http://schemas.microsoft.com/office/powerpoint/2010/main" val="80979209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fontAlgn="base">
              <a:spcAft>
                <a:spcPct val="0"/>
              </a:spcAft>
              <a:defRPr/>
            </a:pPr>
            <a:fld id="{1EB1E6A9-3A2C-4EFD-BB37-F335382C68A7}" type="slidenum">
              <a:rPr lang="en-US" altLang="zh-CN" smtClean="0"/>
              <a:pPr fontAlgn="base">
                <a:spcAft>
                  <a:spcPct val="0"/>
                </a:spcAft>
                <a:defRPr/>
              </a:pPr>
              <a:t>74</a:t>
            </a:fld>
            <a:endParaRPr lang="zh-CN" altLang="en-US"/>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0800000">
            <a:off x="2044147" y="79513"/>
            <a:ext cx="8931965" cy="6698974"/>
          </a:xfrm>
          <a:prstGeom prst="rect">
            <a:avLst/>
          </a:prstGeom>
        </p:spPr>
      </p:pic>
    </p:spTree>
    <p:extLst>
      <p:ext uri="{BB962C8B-B14F-4D97-AF65-F5344CB8AC3E}">
        <p14:creationId xmlns:p14="http://schemas.microsoft.com/office/powerpoint/2010/main" val="4111233645"/>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fontAlgn="base">
              <a:spcAft>
                <a:spcPct val="0"/>
              </a:spcAft>
              <a:defRPr/>
            </a:pPr>
            <a:fld id="{1EB1E6A9-3A2C-4EFD-BB37-F335382C68A7}" type="slidenum">
              <a:rPr lang="en-US" altLang="zh-CN" smtClean="0"/>
              <a:pPr fontAlgn="base">
                <a:spcAft>
                  <a:spcPct val="0"/>
                </a:spcAft>
                <a:defRPr/>
              </a:pPr>
              <a:t>75</a:t>
            </a:fld>
            <a:endParaRPr lang="zh-CN" altLang="en-US"/>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000" b="0" i="0" u="none" strike="noStrike" kern="0" cap="none" spc="0" normalizeH="0" baseline="0" noProof="0" dirty="0" smtClean="0">
                <a:ln>
                  <a:noFill/>
                </a:ln>
                <a:solidFill>
                  <a:srgbClr val="CC0000"/>
                </a:solidFill>
                <a:effectLst/>
                <a:uLnTx/>
                <a:uFillTx/>
                <a:latin typeface="Arial"/>
                <a:ea typeface="+mj-ea"/>
                <a:cs typeface="+mj-cs"/>
              </a:rPr>
              <a:t>思考练习题</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1171899" y="980319"/>
            <a:ext cx="10431215" cy="5484614"/>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a:p>
            <a:pPr lvl="0" eaLnBrk="1" hangingPunct="1">
              <a:lnSpc>
                <a:spcPct val="120000"/>
              </a:lnSpc>
              <a:spcBef>
                <a:spcPct val="0"/>
              </a:spcBef>
              <a:defRPr/>
            </a:pPr>
            <a:r>
              <a:rPr kumimoji="0" lang="en-US" altLang="zh-CN" sz="2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1. </a:t>
            </a:r>
            <a:r>
              <a:rPr kumimoji="0" lang="zh-CN" altLang="en-US" sz="2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一些艾滋病宣传员认为，不应该允许医疗保险公司问申请者是否感染了引起艾滋病的</a:t>
            </a:r>
            <a:r>
              <a:rPr kumimoji="0" lang="en-US" altLang="zh-CN" sz="2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HIV</a:t>
            </a:r>
            <a:r>
              <a:rPr kumimoji="0" lang="zh-CN" altLang="en-US" sz="2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病毒。这种规定将加剧还是减缓医疗保险市场上逆向选择问题？这种规定将帮助还是伤害那些</a:t>
            </a:r>
            <a:r>
              <a:rPr kumimoji="0" lang="en-US" altLang="zh-CN" sz="2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HIV</a:t>
            </a:r>
            <a:r>
              <a:rPr kumimoji="0" lang="zh-CN" altLang="en-US" sz="2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rPr>
              <a:t>呈阳性的人？在你看来，这是一种好政策吗？</a:t>
            </a:r>
            <a:endParaRPr kumimoji="0" lang="en-US" altLang="zh-CN" sz="2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endParaRPr>
          </a:p>
          <a:p>
            <a:pPr lvl="0" eaLnBrk="1" hangingPunct="1">
              <a:lnSpc>
                <a:spcPct val="120000"/>
              </a:lnSpc>
              <a:spcBef>
                <a:spcPct val="0"/>
              </a:spcBef>
              <a:defRPr/>
            </a:pPr>
            <a:r>
              <a:rPr lang="en-US" altLang="zh-CN" sz="2200" b="1" noProof="0" dirty="0" smtClean="0">
                <a:solidFill>
                  <a:srgbClr val="0070C0"/>
                </a:solidFill>
                <a:latin typeface="微软雅黑" panose="020B0503020204020204" pitchFamily="34" charset="-122"/>
                <a:ea typeface="微软雅黑" panose="020B0503020204020204" pitchFamily="34" charset="-122"/>
              </a:rPr>
              <a:t>2. </a:t>
            </a:r>
            <a:r>
              <a:rPr lang="zh-CN" altLang="en-US" sz="2200" b="1" noProof="0" dirty="0" smtClean="0">
                <a:solidFill>
                  <a:srgbClr val="0070C0"/>
                </a:solidFill>
                <a:latin typeface="微软雅黑" panose="020B0503020204020204" pitchFamily="34" charset="-122"/>
                <a:ea typeface="微软雅黑" panose="020B0503020204020204" pitchFamily="34" charset="-122"/>
              </a:rPr>
              <a:t>为了减少逆向选择，部分企业选择用昂贵的广告发出高质量的信号。在你看来，是生产高质量产品的企业会做出这样的选择还是生产低质量产品的企业？为什么？</a:t>
            </a:r>
            <a:endParaRPr lang="en-US" altLang="zh-CN" sz="2200" b="1" noProof="0" dirty="0" smtClean="0">
              <a:solidFill>
                <a:srgbClr val="0070C0"/>
              </a:solidFill>
              <a:latin typeface="微软雅黑" panose="020B0503020204020204" pitchFamily="34" charset="-122"/>
              <a:ea typeface="微软雅黑" panose="020B0503020204020204" pitchFamily="34" charset="-122"/>
            </a:endParaRPr>
          </a:p>
          <a:p>
            <a:pPr lvl="0" eaLnBrk="1" hangingPunct="1">
              <a:lnSpc>
                <a:spcPct val="120000"/>
              </a:lnSpc>
              <a:spcBef>
                <a:spcPct val="0"/>
              </a:spcBef>
              <a:defRPr/>
            </a:pPr>
            <a:r>
              <a:rPr kumimoji="0" lang="en-US" altLang="zh-CN" sz="2200" b="1" i="0" u="none" strike="noStrike" kern="1200" cap="none" spc="0" normalizeH="0" baseline="0" dirty="0" smtClean="0">
                <a:ln>
                  <a:noFill/>
                </a:ln>
                <a:solidFill>
                  <a:srgbClr val="0070C0"/>
                </a:solidFill>
                <a:effectLst/>
                <a:uLnTx/>
                <a:uFillTx/>
                <a:latin typeface="微软雅黑" panose="020B0503020204020204" pitchFamily="34" charset="-122"/>
                <a:ea typeface="微软雅黑" panose="020B0503020204020204" pitchFamily="34" charset="-122"/>
              </a:rPr>
              <a:t>3</a:t>
            </a:r>
            <a:r>
              <a:rPr lang="en-US" altLang="zh-CN" sz="2200" b="1" dirty="0">
                <a:solidFill>
                  <a:srgbClr val="0070C0"/>
                </a:solidFill>
                <a:latin typeface="微软雅黑" panose="020B0503020204020204" pitchFamily="34" charset="-122"/>
                <a:ea typeface="微软雅黑" panose="020B0503020204020204" pitchFamily="34" charset="-122"/>
              </a:rPr>
              <a:t>. </a:t>
            </a:r>
            <a:r>
              <a:rPr lang="zh-CN" altLang="en-US" sz="2200" b="1" dirty="0" smtClean="0">
                <a:solidFill>
                  <a:srgbClr val="0070C0"/>
                </a:solidFill>
                <a:latin typeface="微软雅黑" panose="020B0503020204020204" pitchFamily="34" charset="-122"/>
                <a:ea typeface="微软雅黑" panose="020B0503020204020204" pitchFamily="34" charset="-122"/>
              </a:rPr>
              <a:t>小</a:t>
            </a:r>
            <a:r>
              <a:rPr lang="zh-CN" altLang="en-US" sz="2200" b="1" dirty="0">
                <a:solidFill>
                  <a:srgbClr val="0070C0"/>
                </a:solidFill>
                <a:latin typeface="微软雅黑" panose="020B0503020204020204" pitchFamily="34" charset="-122"/>
                <a:ea typeface="微软雅黑" panose="020B0503020204020204" pitchFamily="34" charset="-122"/>
              </a:rPr>
              <a:t>镇上只有两家餐馆可以提供餐饮服务，每一家企业都可以选择营业多少小时。他们的策略及收益如下表所示</a:t>
            </a:r>
            <a:r>
              <a:rPr lang="zh-CN" altLang="en-US" sz="2200" b="1" dirty="0" smtClean="0">
                <a:solidFill>
                  <a:srgbClr val="0070C0"/>
                </a:solidFill>
                <a:latin typeface="微软雅黑" panose="020B0503020204020204" pitchFamily="34" charset="-122"/>
                <a:ea typeface="微软雅黑" panose="020B0503020204020204" pitchFamily="34" charset="-122"/>
              </a:rPr>
              <a:t>：</a:t>
            </a:r>
            <a:endParaRPr lang="en-US" altLang="zh-CN" sz="2200" b="1" dirty="0" smtClean="0">
              <a:solidFill>
                <a:srgbClr val="0070C0"/>
              </a:solidFill>
              <a:latin typeface="微软雅黑" panose="020B0503020204020204" pitchFamily="34" charset="-122"/>
              <a:ea typeface="微软雅黑" panose="020B0503020204020204" pitchFamily="34" charset="-122"/>
            </a:endParaRPr>
          </a:p>
          <a:p>
            <a:pPr lvl="0" eaLnBrk="1" hangingPunct="1">
              <a:lnSpc>
                <a:spcPct val="120000"/>
              </a:lnSpc>
              <a:spcBef>
                <a:spcPct val="0"/>
              </a:spcBef>
              <a:defRPr/>
            </a:pPr>
            <a:endPar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sp>
        <p:nvSpPr>
          <p:cNvPr id="7" name="文本框 6"/>
          <p:cNvSpPr txBox="1"/>
          <p:nvPr/>
        </p:nvSpPr>
        <p:spPr>
          <a:xfrm>
            <a:off x="7054054" y="4432313"/>
            <a:ext cx="4158443" cy="2031325"/>
          </a:xfrm>
          <a:prstGeom prst="rect">
            <a:avLst/>
          </a:prstGeom>
          <a:noFill/>
        </p:spPr>
        <p:txBody>
          <a:bodyPr wrap="square" rtlCol="0">
            <a:spAutoFit/>
          </a:bodyPr>
          <a:lstStyle/>
          <a:p>
            <a:r>
              <a:rPr lang="zh-CN" altLang="en-US" b="1" dirty="0">
                <a:solidFill>
                  <a:srgbClr val="0070C0"/>
                </a:solidFill>
                <a:latin typeface="微软雅黑" panose="020B0503020204020204" pitchFamily="34" charset="-122"/>
                <a:ea typeface="微软雅黑" panose="020B0503020204020204" pitchFamily="34" charset="-122"/>
              </a:rPr>
              <a:t>（</a:t>
            </a:r>
            <a:r>
              <a:rPr lang="en-US" altLang="zh-CN" b="1" dirty="0">
                <a:solidFill>
                  <a:srgbClr val="0070C0"/>
                </a:solidFill>
                <a:latin typeface="微软雅黑" panose="020B0503020204020204" pitchFamily="34" charset="-122"/>
                <a:ea typeface="微软雅黑" panose="020B0503020204020204" pitchFamily="34" charset="-122"/>
              </a:rPr>
              <a:t>1</a:t>
            </a:r>
            <a:r>
              <a:rPr lang="zh-CN" altLang="en-US" b="1" dirty="0" smtClean="0">
                <a:solidFill>
                  <a:srgbClr val="0070C0"/>
                </a:solidFill>
                <a:latin typeface="微软雅黑" panose="020B0503020204020204" pitchFamily="34" charset="-122"/>
                <a:ea typeface="微软雅黑" panose="020B0503020204020204" pitchFamily="34" charset="-122"/>
              </a:rPr>
              <a:t>）亮亮蒸虾和海底捞火锅之间博弈的纳</a:t>
            </a:r>
            <a:r>
              <a:rPr lang="zh-CN" altLang="en-US" b="1" dirty="0">
                <a:solidFill>
                  <a:srgbClr val="0070C0"/>
                </a:solidFill>
                <a:latin typeface="微软雅黑" panose="020B0503020204020204" pitchFamily="34" charset="-122"/>
                <a:ea typeface="微软雅黑" panose="020B0503020204020204" pitchFamily="34" charset="-122"/>
              </a:rPr>
              <a:t>什均衡是什么？是否是他们的占优策略？解释原因</a:t>
            </a:r>
            <a:r>
              <a:rPr lang="zh-CN" altLang="en-US" b="1" dirty="0" smtClean="0">
                <a:solidFill>
                  <a:srgbClr val="0070C0"/>
                </a:solidFill>
                <a:latin typeface="微软雅黑" panose="020B0503020204020204" pitchFamily="34" charset="-122"/>
                <a:ea typeface="微软雅黑" panose="020B0503020204020204" pitchFamily="34" charset="-122"/>
              </a:rPr>
              <a:t>。</a:t>
            </a:r>
            <a:endParaRPr lang="en-US" altLang="zh-CN" b="1" dirty="0" smtClean="0">
              <a:solidFill>
                <a:srgbClr val="0070C0"/>
              </a:solidFill>
              <a:latin typeface="微软雅黑" panose="020B0503020204020204" pitchFamily="34" charset="-122"/>
              <a:ea typeface="微软雅黑" panose="020B0503020204020204" pitchFamily="34" charset="-122"/>
            </a:endParaRPr>
          </a:p>
          <a:p>
            <a:r>
              <a:rPr lang="zh-CN" altLang="en-US" b="1" dirty="0" smtClean="0">
                <a:solidFill>
                  <a:srgbClr val="0070C0"/>
                </a:solidFill>
                <a:latin typeface="微软雅黑" panose="020B0503020204020204" pitchFamily="34" charset="-122"/>
                <a:ea typeface="微软雅黑" panose="020B0503020204020204" pitchFamily="34" charset="-122"/>
              </a:rPr>
              <a:t>（</a:t>
            </a:r>
            <a:r>
              <a:rPr lang="en-US" altLang="zh-CN" b="1" dirty="0" smtClean="0">
                <a:solidFill>
                  <a:srgbClr val="0070C0"/>
                </a:solidFill>
                <a:latin typeface="微软雅黑" panose="020B0503020204020204" pitchFamily="34" charset="-122"/>
                <a:ea typeface="微软雅黑" panose="020B0503020204020204" pitchFamily="34" charset="-122"/>
              </a:rPr>
              <a:t>2</a:t>
            </a:r>
            <a:r>
              <a:rPr lang="zh-CN" altLang="en-US" b="1" dirty="0" smtClean="0">
                <a:solidFill>
                  <a:srgbClr val="0070C0"/>
                </a:solidFill>
                <a:latin typeface="微软雅黑" panose="020B0503020204020204" pitchFamily="34" charset="-122"/>
                <a:ea typeface="微软雅黑" panose="020B0503020204020204" pitchFamily="34" charset="-122"/>
              </a:rPr>
              <a:t>）假设两家餐馆同意进行勾结，并可以多次进行上述博弈，并同意对违背协议者进行惩罚，这个博弈可能的结果是什么？为什么？</a:t>
            </a:r>
            <a:endParaRPr lang="zh-CN" altLang="en-US"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7981" y="4432313"/>
            <a:ext cx="5329884" cy="2266732"/>
          </a:xfrm>
          <a:prstGeom prst="rect">
            <a:avLst/>
          </a:prstGeom>
        </p:spPr>
      </p:pic>
    </p:spTree>
    <p:extLst>
      <p:ext uri="{BB962C8B-B14F-4D97-AF65-F5344CB8AC3E}">
        <p14:creationId xmlns:p14="http://schemas.microsoft.com/office/powerpoint/2010/main" val="3117337983"/>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fontAlgn="base">
              <a:spcAft>
                <a:spcPct val="0"/>
              </a:spcAft>
              <a:defRPr/>
            </a:pPr>
            <a:fld id="{1EB1E6A9-3A2C-4EFD-BB37-F335382C68A7}" type="slidenum">
              <a:rPr lang="en-US" altLang="zh-CN" smtClean="0"/>
              <a:pPr fontAlgn="base">
                <a:spcAft>
                  <a:spcPct val="0"/>
                </a:spcAft>
                <a:defRPr/>
              </a:pPr>
              <a:t>76</a:t>
            </a:fld>
            <a:endParaRPr lang="zh-CN" altLang="en-US"/>
          </a:p>
        </p:txBody>
      </p:sp>
      <p:sp>
        <p:nvSpPr>
          <p:cNvPr id="3" name="标题 1"/>
          <p:cNvSpPr txBox="1">
            <a:spLocks/>
          </p:cNvSpPr>
          <p:nvPr/>
        </p:nvSpPr>
        <p:spPr>
          <a:xfrm>
            <a:off x="1399117" y="100940"/>
            <a:ext cx="10792883" cy="860961"/>
          </a:xfrm>
          <a:prstGeom prst="rect">
            <a:avLst/>
          </a:prstGeom>
        </p:spPr>
        <p:txBody>
          <a:bodyP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kern="0" noProof="0" dirty="0">
                <a:latin typeface="Arial"/>
              </a:rPr>
              <a:t>下</a:t>
            </a:r>
            <a:r>
              <a:rPr lang="zh-CN" altLang="en-US" kern="0" noProof="0" dirty="0" smtClean="0">
                <a:latin typeface="Arial"/>
              </a:rPr>
              <a:t>期预告</a:t>
            </a:r>
            <a:endParaRPr kumimoji="0" lang="zh-CN" altLang="en-US" sz="4000" b="0" i="0" u="none" strike="noStrike" kern="0" cap="none" spc="0" normalizeH="0" baseline="0" noProof="0" dirty="0">
              <a:ln>
                <a:noFill/>
              </a:ln>
              <a:solidFill>
                <a:srgbClr val="CC0000"/>
              </a:solidFill>
              <a:effectLst/>
              <a:uLnTx/>
              <a:uFillTx/>
              <a:latin typeface="Arial"/>
              <a:ea typeface="+mj-ea"/>
              <a:cs typeface="+mj-cs"/>
            </a:endParaRPr>
          </a:p>
        </p:txBody>
      </p:sp>
      <p:sp>
        <p:nvSpPr>
          <p:cNvPr id="4" name="内容占位符 2"/>
          <p:cNvSpPr txBox="1">
            <a:spLocks/>
          </p:cNvSpPr>
          <p:nvPr/>
        </p:nvSpPr>
        <p:spPr>
          <a:xfrm>
            <a:off x="932201" y="870011"/>
            <a:ext cx="10431215" cy="5613340"/>
          </a:xfrm>
          <a:prstGeom prst="rect">
            <a:avLst/>
          </a:prstGeom>
          <a:noFill/>
          <a:ln w="9525">
            <a:noFill/>
          </a:ln>
        </p:spPr>
        <p:txBody>
          <a:bodyPr>
            <a:norm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a:p>
            <a:pPr lvl="0" eaLnBrk="1" hangingPunct="1">
              <a:lnSpc>
                <a:spcPct val="120000"/>
              </a:lnSpc>
              <a:spcBef>
                <a:spcPct val="0"/>
              </a:spcBef>
              <a:defRPr/>
            </a:pPr>
            <a:r>
              <a:rPr lang="zh-CN" altLang="en-US" sz="3200" b="1" dirty="0" smtClean="0">
                <a:solidFill>
                  <a:srgbClr val="0070C0"/>
                </a:solidFill>
                <a:latin typeface="微软雅黑" panose="020B0503020204020204" pitchFamily="34" charset="-122"/>
                <a:ea typeface="微软雅黑" panose="020B0503020204020204" pitchFamily="34" charset="-122"/>
              </a:rPr>
              <a:t>杨进 副教授</a:t>
            </a:r>
            <a:endParaRPr lang="en-US" altLang="zh-CN" sz="3200" b="1" dirty="0" smtClean="0">
              <a:solidFill>
                <a:srgbClr val="0070C0"/>
              </a:solidFill>
              <a:latin typeface="微软雅黑" panose="020B0503020204020204" pitchFamily="34" charset="-122"/>
              <a:ea typeface="微软雅黑" panose="020B0503020204020204" pitchFamily="34" charset="-122"/>
            </a:endParaRPr>
          </a:p>
          <a:p>
            <a:pPr lvl="0" eaLnBrk="1" hangingPunct="1">
              <a:lnSpc>
                <a:spcPct val="120000"/>
              </a:lnSpc>
              <a:spcBef>
                <a:spcPct val="0"/>
              </a:spcBef>
              <a:defRPr/>
            </a:pPr>
            <a:r>
              <a:rPr lang="zh-CN" altLang="en-US" sz="3200" b="1" dirty="0" smtClean="0">
                <a:solidFill>
                  <a:srgbClr val="0070C0"/>
                </a:solidFill>
                <a:latin typeface="微软雅黑" panose="020B0503020204020204" pitchFamily="34" charset="-122"/>
                <a:ea typeface="微软雅黑" panose="020B0503020204020204" pitchFamily="34" charset="-122"/>
              </a:rPr>
              <a:t>宏观经济学如何运行？</a:t>
            </a:r>
            <a:r>
              <a:rPr lang="en-US" altLang="zh-CN" sz="3200" b="1" dirty="0" smtClean="0">
                <a:solidFill>
                  <a:srgbClr val="0070C0"/>
                </a:solidFill>
                <a:latin typeface="微软雅黑" panose="020B0503020204020204" pitchFamily="34" charset="-122"/>
                <a:ea typeface="微软雅黑" panose="020B0503020204020204" pitchFamily="34" charset="-122"/>
              </a:rPr>
              <a:t>-</a:t>
            </a:r>
            <a:r>
              <a:rPr lang="zh-CN" altLang="en-US" sz="3200" b="1" dirty="0">
                <a:solidFill>
                  <a:srgbClr val="0070C0"/>
                </a:solidFill>
                <a:latin typeface="微软雅黑" panose="020B0503020204020204" pitchFamily="34" charset="-122"/>
                <a:ea typeface="微软雅黑" panose="020B0503020204020204" pitchFamily="34" charset="-122"/>
              </a:rPr>
              <a:t>宏观经济的短期与</a:t>
            </a:r>
            <a:r>
              <a:rPr lang="zh-CN" altLang="en-US" sz="3200" b="1" dirty="0" smtClean="0">
                <a:solidFill>
                  <a:srgbClr val="0070C0"/>
                </a:solidFill>
                <a:latin typeface="微软雅黑" panose="020B0503020204020204" pitchFamily="34" charset="-122"/>
                <a:ea typeface="微软雅黑" panose="020B0503020204020204" pitchFamily="34" charset="-122"/>
              </a:rPr>
              <a:t>长期分析</a:t>
            </a:r>
            <a:endParaRPr lang="en-US" altLang="zh-CN" sz="3200" b="1" dirty="0" smtClean="0">
              <a:solidFill>
                <a:srgbClr val="0070C0"/>
              </a:solidFill>
              <a:latin typeface="微软雅黑" panose="020B0503020204020204" pitchFamily="34" charset="-122"/>
              <a:ea typeface="微软雅黑" panose="020B0503020204020204" pitchFamily="34" charset="-122"/>
            </a:endParaRPr>
          </a:p>
          <a:p>
            <a:pPr lvl="0" eaLnBrk="1" hangingPunct="1">
              <a:lnSpc>
                <a:spcPct val="120000"/>
              </a:lnSpc>
              <a:spcBef>
                <a:spcPct val="0"/>
              </a:spcBef>
              <a:defRPr/>
            </a:pPr>
            <a:r>
              <a:rPr lang="en-US" altLang="zh-CN" sz="3200" b="1" dirty="0" smtClean="0">
                <a:solidFill>
                  <a:srgbClr val="0070C0"/>
                </a:solidFill>
                <a:latin typeface="微软雅黑" panose="020B0503020204020204" pitchFamily="34" charset="-122"/>
                <a:ea typeface="微软雅黑" panose="020B0503020204020204" pitchFamily="34" charset="-122"/>
              </a:rPr>
              <a:t>1</a:t>
            </a:r>
            <a:r>
              <a:rPr lang="en-US" altLang="zh-CN" sz="3200" b="1" dirty="0">
                <a:solidFill>
                  <a:srgbClr val="0070C0"/>
                </a:solidFill>
                <a:latin typeface="微软雅黑" panose="020B0503020204020204" pitchFamily="34" charset="-122"/>
                <a:ea typeface="微软雅黑" panose="020B0503020204020204" pitchFamily="34" charset="-122"/>
              </a:rPr>
              <a:t>.</a:t>
            </a:r>
            <a:r>
              <a:rPr lang="zh-CN" altLang="en-US" sz="3200" b="1" dirty="0">
                <a:solidFill>
                  <a:srgbClr val="0070C0"/>
                </a:solidFill>
                <a:latin typeface="微软雅黑" panose="020B0503020204020204" pitchFamily="34" charset="-122"/>
                <a:ea typeface="微软雅黑" panose="020B0503020204020204" pitchFamily="34" charset="-122"/>
              </a:rPr>
              <a:t>国民收入的构成 </a:t>
            </a:r>
            <a:endParaRPr lang="en-US" altLang="zh-CN" sz="3200" b="1" dirty="0" smtClean="0">
              <a:solidFill>
                <a:srgbClr val="0070C0"/>
              </a:solidFill>
              <a:latin typeface="微软雅黑" panose="020B0503020204020204" pitchFamily="34" charset="-122"/>
              <a:ea typeface="微软雅黑" panose="020B0503020204020204" pitchFamily="34" charset="-122"/>
            </a:endParaRPr>
          </a:p>
          <a:p>
            <a:pPr lvl="0" eaLnBrk="1" hangingPunct="1">
              <a:lnSpc>
                <a:spcPct val="120000"/>
              </a:lnSpc>
              <a:spcBef>
                <a:spcPct val="0"/>
              </a:spcBef>
              <a:defRPr/>
            </a:pPr>
            <a:r>
              <a:rPr lang="en-US" altLang="zh-CN" sz="3200" b="1" dirty="0" smtClean="0">
                <a:solidFill>
                  <a:srgbClr val="0070C0"/>
                </a:solidFill>
                <a:latin typeface="微软雅黑" panose="020B0503020204020204" pitchFamily="34" charset="-122"/>
                <a:ea typeface="微软雅黑" panose="020B0503020204020204" pitchFamily="34" charset="-122"/>
              </a:rPr>
              <a:t>2.GDP</a:t>
            </a:r>
            <a:r>
              <a:rPr lang="zh-CN" altLang="en-US" sz="3200" b="1" dirty="0">
                <a:solidFill>
                  <a:srgbClr val="0070C0"/>
                </a:solidFill>
                <a:latin typeface="微软雅黑" panose="020B0503020204020204" pitchFamily="34" charset="-122"/>
                <a:ea typeface="微软雅黑" panose="020B0503020204020204" pitchFamily="34" charset="-122"/>
              </a:rPr>
              <a:t>是什么？ </a:t>
            </a:r>
            <a:endParaRPr lang="en-US" altLang="zh-CN" sz="3200" b="1" dirty="0" smtClean="0">
              <a:solidFill>
                <a:srgbClr val="0070C0"/>
              </a:solidFill>
              <a:latin typeface="微软雅黑" panose="020B0503020204020204" pitchFamily="34" charset="-122"/>
              <a:ea typeface="微软雅黑" panose="020B0503020204020204" pitchFamily="34" charset="-122"/>
            </a:endParaRPr>
          </a:p>
          <a:p>
            <a:pPr lvl="0" eaLnBrk="1" hangingPunct="1">
              <a:lnSpc>
                <a:spcPct val="120000"/>
              </a:lnSpc>
              <a:spcBef>
                <a:spcPct val="0"/>
              </a:spcBef>
              <a:defRPr/>
            </a:pPr>
            <a:r>
              <a:rPr lang="en-US" altLang="zh-CN" sz="3200" b="1" dirty="0" smtClean="0">
                <a:solidFill>
                  <a:srgbClr val="0070C0"/>
                </a:solidFill>
                <a:latin typeface="微软雅黑" panose="020B0503020204020204" pitchFamily="34" charset="-122"/>
                <a:ea typeface="微软雅黑" panose="020B0503020204020204" pitchFamily="34" charset="-122"/>
              </a:rPr>
              <a:t>3</a:t>
            </a:r>
            <a:r>
              <a:rPr lang="en-US" altLang="zh-CN" sz="3200" b="1" dirty="0">
                <a:solidFill>
                  <a:srgbClr val="0070C0"/>
                </a:solidFill>
                <a:latin typeface="微软雅黑" panose="020B0503020204020204" pitchFamily="34" charset="-122"/>
                <a:ea typeface="微软雅黑" panose="020B0503020204020204" pitchFamily="34" charset="-122"/>
              </a:rPr>
              <a:t>.</a:t>
            </a:r>
            <a:r>
              <a:rPr lang="zh-CN" altLang="en-US" sz="3200" b="1" dirty="0">
                <a:solidFill>
                  <a:srgbClr val="0070C0"/>
                </a:solidFill>
                <a:latin typeface="微软雅黑" panose="020B0503020204020204" pitchFamily="34" charset="-122"/>
                <a:ea typeface="微软雅黑" panose="020B0503020204020204" pitchFamily="34" charset="-122"/>
              </a:rPr>
              <a:t>长期增长的决定因素 </a:t>
            </a:r>
            <a:endParaRPr lang="en-US" altLang="zh-CN" sz="3200" b="1" dirty="0" smtClean="0">
              <a:solidFill>
                <a:srgbClr val="0070C0"/>
              </a:solidFill>
              <a:latin typeface="微软雅黑" panose="020B0503020204020204" pitchFamily="34" charset="-122"/>
              <a:ea typeface="微软雅黑" panose="020B0503020204020204" pitchFamily="34" charset="-122"/>
            </a:endParaRPr>
          </a:p>
          <a:p>
            <a:pPr lvl="0" eaLnBrk="1" hangingPunct="1">
              <a:lnSpc>
                <a:spcPct val="120000"/>
              </a:lnSpc>
              <a:spcBef>
                <a:spcPct val="0"/>
              </a:spcBef>
              <a:defRPr/>
            </a:pPr>
            <a:r>
              <a:rPr lang="en-US" altLang="zh-CN" sz="3200" b="1" dirty="0" smtClean="0">
                <a:solidFill>
                  <a:srgbClr val="0070C0"/>
                </a:solidFill>
                <a:latin typeface="微软雅黑" panose="020B0503020204020204" pitchFamily="34" charset="-122"/>
                <a:ea typeface="微软雅黑" panose="020B0503020204020204" pitchFamily="34" charset="-122"/>
              </a:rPr>
              <a:t>4</a:t>
            </a:r>
            <a:r>
              <a:rPr lang="en-US" altLang="zh-CN" sz="3200" b="1" dirty="0">
                <a:solidFill>
                  <a:srgbClr val="0070C0"/>
                </a:solidFill>
                <a:latin typeface="微软雅黑" panose="020B0503020204020204" pitchFamily="34" charset="-122"/>
                <a:ea typeface="微软雅黑" panose="020B0503020204020204" pitchFamily="34" charset="-122"/>
              </a:rPr>
              <a:t>.</a:t>
            </a:r>
            <a:r>
              <a:rPr lang="zh-CN" altLang="en-US" sz="3200" b="1" dirty="0">
                <a:solidFill>
                  <a:srgbClr val="0070C0"/>
                </a:solidFill>
                <a:latin typeface="微软雅黑" panose="020B0503020204020204" pitchFamily="34" charset="-122"/>
                <a:ea typeface="微软雅黑" panose="020B0503020204020204" pitchFamily="34" charset="-122"/>
              </a:rPr>
              <a:t>短期经济波动</a:t>
            </a:r>
          </a:p>
          <a:p>
            <a:pPr lvl="0" eaLnBrk="1" hangingPunct="1">
              <a:lnSpc>
                <a:spcPct val="120000"/>
              </a:lnSpc>
              <a:spcBef>
                <a:spcPct val="0"/>
              </a:spcBef>
              <a:defRPr/>
            </a:pPr>
            <a:endParaRPr lang="en-US" altLang="zh-CN" sz="3200" b="1" dirty="0" smtClean="0">
              <a:solidFill>
                <a:srgbClr val="0070C0"/>
              </a:solidFill>
              <a:latin typeface="微软雅黑" panose="020B0503020204020204" pitchFamily="34" charset="-122"/>
              <a:ea typeface="微软雅黑" panose="020B0503020204020204" pitchFamily="34" charset="-122"/>
            </a:endParaRPr>
          </a:p>
          <a:p>
            <a:pPr lvl="0" eaLnBrk="1" hangingPunct="1">
              <a:lnSpc>
                <a:spcPct val="120000"/>
              </a:lnSpc>
              <a:spcBef>
                <a:spcPct val="0"/>
              </a:spcBef>
              <a:defRPr/>
            </a:pPr>
            <a:endPar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20000"/>
              </a:lnSpc>
              <a:spcBef>
                <a:spcPct val="0"/>
              </a:spcBef>
              <a:spcAft>
                <a:spcPct val="0"/>
              </a:spcAft>
              <a:buClrTx/>
              <a:buSzTx/>
              <a:buFontTx/>
              <a:buChar char="•"/>
              <a:tabLst/>
              <a:defRPr/>
            </a:pPr>
            <a:endParaRPr kumimoji="0" lang="en-US" altLang="zh-CN" sz="32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tabLst/>
              <a:defRPr/>
            </a:pPr>
            <a:endParaRPr kumimoji="0" lang="zh-CN" altLang="en-US" sz="3200" b="0" i="0" u="none" strike="noStrike" kern="0" cap="none" spc="0" normalizeH="0" baseline="0" noProof="0" dirty="0" smtClean="0">
              <a:ln>
                <a:noFill/>
              </a:ln>
              <a:solidFill>
                <a:srgbClr val="005EA4"/>
              </a:solidFill>
              <a:effectLst/>
              <a:uLnTx/>
              <a:uFillTx/>
              <a:latin typeface="Arial"/>
              <a:ea typeface="+mn-ea"/>
              <a:cs typeface="+mn-cs"/>
            </a:endParaRPr>
          </a:p>
        </p:txBody>
      </p:sp>
    </p:spTree>
    <p:extLst>
      <p:ext uri="{BB962C8B-B14F-4D97-AF65-F5344CB8AC3E}">
        <p14:creationId xmlns:p14="http://schemas.microsoft.com/office/powerpoint/2010/main" val="3371536451"/>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fontAlgn="base">
              <a:spcAft>
                <a:spcPct val="0"/>
              </a:spcAft>
              <a:defRPr/>
            </a:pPr>
            <a:fld id="{1EB1E6A9-3A2C-4EFD-BB37-F335382C68A7}" type="slidenum">
              <a:rPr lang="en-US" altLang="zh-CN" smtClean="0"/>
              <a:pPr fontAlgn="base">
                <a:spcAft>
                  <a:spcPct val="0"/>
                </a:spcAft>
                <a:defRPr/>
              </a:pPr>
              <a:t>77</a:t>
            </a:fld>
            <a:endParaRPr lang="zh-CN" altLang="en-US"/>
          </a:p>
        </p:txBody>
      </p:sp>
      <p:sp>
        <p:nvSpPr>
          <p:cNvPr id="3" name="矩形 2"/>
          <p:cNvSpPr/>
          <p:nvPr/>
        </p:nvSpPr>
        <p:spPr>
          <a:xfrm>
            <a:off x="2194936" y="2967335"/>
            <a:ext cx="7802136" cy="1754326"/>
          </a:xfrm>
          <a:prstGeom prst="rect">
            <a:avLst/>
          </a:prstGeom>
          <a:noFill/>
        </p:spPr>
        <p:txBody>
          <a:bodyPr wrap="none" lIns="91440" tIns="45720" rIns="91440" bIns="45720">
            <a:spAutoFit/>
          </a:bodyPr>
          <a:lstStyle/>
          <a:p>
            <a:pPr algn="ctr"/>
            <a:r>
              <a:rPr lang="zh-CN" altLang="en-US" sz="5400" b="0" cap="none" spc="0" dirty="0" smtClean="0">
                <a:ln w="0"/>
                <a:solidFill>
                  <a:schemeClr val="tx1"/>
                </a:solidFill>
                <a:effectLst>
                  <a:outerShdw blurRad="38100" dist="19050" dir="2700000" algn="tl" rotWithShape="0">
                    <a:schemeClr val="dk1">
                      <a:alpha val="40000"/>
                    </a:schemeClr>
                  </a:outerShdw>
                </a:effectLst>
              </a:rPr>
              <a:t>谢谢大家的聆听和参与！</a:t>
            </a:r>
            <a:endParaRPr lang="en-US" altLang="zh-CN" sz="5400" b="0" cap="none" spc="0" dirty="0" smtClean="0">
              <a:ln w="0"/>
              <a:solidFill>
                <a:schemeClr val="tx1"/>
              </a:solidFill>
              <a:effectLst>
                <a:outerShdw blurRad="38100" dist="19050" dir="2700000" algn="tl" rotWithShape="0">
                  <a:schemeClr val="dk1">
                    <a:alpha val="40000"/>
                  </a:schemeClr>
                </a:outerShdw>
              </a:effectLst>
            </a:endParaRPr>
          </a:p>
          <a:p>
            <a:pPr algn="ctr"/>
            <a:endParaRPr lang="zh-CN" alt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38006533"/>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fld id="{1EB1E6A9-3A2C-4EFD-BB37-F335382C68A7}" type="slidenum">
              <a:rPr kumimoji="0" lang="en-US" altLang="zh-CN" sz="1200" b="0" i="0" u="none" strike="noStrike" kern="1200" cap="none" spc="0" normalizeH="0" baseline="0" noProof="1" smtClean="0">
                <a:ln>
                  <a:noFill/>
                </a:ln>
                <a:solidFill>
                  <a:srgbClr val="002060"/>
                </a:solidFill>
                <a:effectLst/>
                <a:uLnTx/>
                <a:uFillTx/>
                <a:latin typeface="Arial"/>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tabLst/>
                <a:defRPr/>
              </a:pPr>
              <a:t>8</a:t>
            </a:fld>
            <a:endParaRPr kumimoji="0" lang="zh-CN" altLang="en-US" sz="1200" b="0" i="0" u="none" strike="noStrike" kern="1200" cap="none" spc="0" normalizeH="0" baseline="0" noProof="1">
              <a:ln>
                <a:noFill/>
              </a:ln>
              <a:solidFill>
                <a:srgbClr val="002060"/>
              </a:solidFill>
              <a:effectLst/>
              <a:uLnTx/>
              <a:uFillTx/>
              <a:latin typeface="Arial"/>
              <a:ea typeface="宋体" panose="02010600030101010101" pitchFamily="2" charset="-122"/>
              <a:cs typeface="+mn-cs"/>
            </a:endParaRPr>
          </a:p>
        </p:txBody>
      </p:sp>
      <p:sp>
        <p:nvSpPr>
          <p:cNvPr id="3" name="矩形 2"/>
          <p:cNvSpPr/>
          <p:nvPr/>
        </p:nvSpPr>
        <p:spPr>
          <a:xfrm>
            <a:off x="1544160" y="1416788"/>
            <a:ext cx="8984756" cy="5262979"/>
          </a:xfrm>
          <a:prstGeom prst="rect">
            <a:avLst/>
          </a:prstGeom>
        </p:spPr>
        <p:txBody>
          <a:bodyPr wrap="square">
            <a:spAutoFit/>
          </a:bodyPr>
          <a:lstStyle/>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什么叫不对称信息？生活中的不对称信息有哪些？</a:t>
            </a:r>
            <a:endPar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kumimoji="0" lang="zh-CN" altLang="en-US" sz="2800" b="1" i="0" u="none" strike="noStrike" kern="12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mn-cs"/>
              </a:rPr>
              <a:t>不对称信息：</a:t>
            </a:r>
            <a:r>
              <a:rPr kumimoji="0" lang="zh-CN" altLang="en-US"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“我知道一些你不知道的事”，人们在获得（掌握）相关知识（信息）上的差别。</a:t>
            </a:r>
            <a:endPar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en-US" altLang="zh-CN" sz="28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20000"/>
              </a:lnSpc>
              <a:spcBef>
                <a:spcPct val="0"/>
              </a:spcBef>
              <a:spcAft>
                <a:spcPct val="0"/>
              </a:spcAft>
              <a:buClrTx/>
              <a:buSzTx/>
              <a:buFontTx/>
              <a:buNone/>
              <a:tabLst/>
              <a:defRPr/>
            </a:pPr>
            <a:r>
              <a:rPr lang="zh-CN" altLang="en-US" sz="2800" b="1" dirty="0" smtClean="0">
                <a:solidFill>
                  <a:srgbClr val="0070C0"/>
                </a:solidFill>
                <a:latin typeface="微软雅黑" panose="020B0503020204020204" pitchFamily="34" charset="-122"/>
                <a:ea typeface="微软雅黑" panose="020B0503020204020204" pitchFamily="34" charset="-122"/>
              </a:rPr>
              <a:t>研究不对称信息对人们行为以及经济社会产生的影响。</a:t>
            </a:r>
            <a:endParaRPr lang="en-US" altLang="zh-CN" sz="2800" b="1" dirty="0" smtClean="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20000"/>
              </a:lnSpc>
              <a:spcBef>
                <a:spcPct val="0"/>
              </a:spcBef>
              <a:spcAft>
                <a:spcPct val="0"/>
              </a:spcAft>
              <a:buClrTx/>
              <a:buSzTx/>
              <a:buFontTx/>
              <a:buNone/>
              <a:tabLst/>
              <a:defRPr/>
            </a:pPr>
            <a:r>
              <a:rPr lang="en-US" altLang="zh-CN" sz="2800" b="1" dirty="0">
                <a:solidFill>
                  <a:srgbClr val="0070C0"/>
                </a:solidFill>
                <a:latin typeface="微软雅黑" panose="020B0503020204020204" pitchFamily="34" charset="-122"/>
                <a:ea typeface="微软雅黑" panose="020B0503020204020204" pitchFamily="34" charset="-122"/>
              </a:rPr>
              <a:t> </a:t>
            </a:r>
            <a:r>
              <a:rPr lang="en-US" altLang="zh-CN" sz="2800" b="1" dirty="0" smtClean="0">
                <a:solidFill>
                  <a:srgbClr val="0070C0"/>
                </a:solidFill>
                <a:latin typeface="微软雅黑" panose="020B0503020204020204" pitchFamily="34" charset="-122"/>
                <a:ea typeface="微软雅黑" panose="020B0503020204020204" pitchFamily="34" charset="-122"/>
              </a:rPr>
              <a:t>                                                    ——</a:t>
            </a:r>
            <a:r>
              <a:rPr lang="zh-CN" altLang="en-US" sz="2800" b="1" dirty="0" smtClean="0">
                <a:solidFill>
                  <a:srgbClr val="0070C0"/>
                </a:solidFill>
                <a:latin typeface="微软雅黑" panose="020B0503020204020204" pitchFamily="34" charset="-122"/>
                <a:ea typeface="微软雅黑" panose="020B0503020204020204" pitchFamily="34" charset="-122"/>
              </a:rPr>
              <a:t>信息经济学</a:t>
            </a:r>
            <a:endParaRPr lang="en-US" altLang="zh-CN" sz="2800" b="1" dirty="0" smtClean="0">
              <a:solidFill>
                <a:srgbClr val="0070C0"/>
              </a:solidFill>
              <a:latin typeface="微软雅黑" panose="020B0503020204020204" pitchFamily="34" charset="-122"/>
              <a:ea typeface="微软雅黑" panose="020B0503020204020204" pitchFamily="34" charset="-122"/>
            </a:endParaRPr>
          </a:p>
          <a:p>
            <a:pPr lvl="0" fontAlgn="base">
              <a:lnSpc>
                <a:spcPct val="120000"/>
              </a:lnSpc>
              <a:spcBef>
                <a:spcPct val="0"/>
              </a:spcBef>
              <a:spcAft>
                <a:spcPct val="0"/>
              </a:spcAft>
              <a:defRPr/>
            </a:pPr>
            <a:r>
              <a:rPr lang="zh-CN" altLang="en-US" sz="2800" b="1" dirty="0" smtClean="0">
                <a:solidFill>
                  <a:srgbClr val="0070C0"/>
                </a:solidFill>
                <a:latin typeface="微软雅黑" panose="020B0503020204020204" pitchFamily="34" charset="-122"/>
                <a:ea typeface="微软雅黑" panose="020B0503020204020204" pitchFamily="34" charset="-122"/>
              </a:rPr>
              <a:t>存在不对称信息</a:t>
            </a:r>
            <a:r>
              <a:rPr lang="zh-CN" altLang="en-US" sz="2800" b="1" dirty="0">
                <a:solidFill>
                  <a:srgbClr val="0070C0"/>
                </a:solidFill>
                <a:latin typeface="微软雅黑" panose="020B0503020204020204" pitchFamily="34" charset="-122"/>
                <a:ea typeface="微软雅黑" panose="020B0503020204020204" pitchFamily="34" charset="-122"/>
              </a:rPr>
              <a:t>时</a:t>
            </a:r>
            <a:r>
              <a:rPr lang="zh-CN" altLang="en-US" sz="2800" b="1" dirty="0" smtClean="0">
                <a:solidFill>
                  <a:srgbClr val="0070C0"/>
                </a:solidFill>
                <a:latin typeface="微软雅黑" panose="020B0503020204020204" pitchFamily="34" charset="-122"/>
                <a:ea typeface="微软雅黑" panose="020B0503020204020204" pitchFamily="34" charset="-122"/>
              </a:rPr>
              <a:t>，研究决策</a:t>
            </a:r>
            <a:r>
              <a:rPr lang="zh-CN" altLang="en-US" sz="2800" b="1" dirty="0">
                <a:solidFill>
                  <a:srgbClr val="0070C0"/>
                </a:solidFill>
                <a:latin typeface="微软雅黑" panose="020B0503020204020204" pitchFamily="34" charset="-122"/>
                <a:ea typeface="微软雅黑" panose="020B0503020204020204" pitchFamily="34" charset="-122"/>
              </a:rPr>
              <a:t>各方的行为发生相互影响时各自的决策以及这些决策所能达到的</a:t>
            </a:r>
            <a:r>
              <a:rPr lang="zh-CN" altLang="en-US" sz="2800" b="1" dirty="0" smtClean="0">
                <a:solidFill>
                  <a:srgbClr val="0070C0"/>
                </a:solidFill>
                <a:latin typeface="微软雅黑" panose="020B0503020204020204" pitchFamily="34" charset="-122"/>
                <a:ea typeface="微软雅黑" panose="020B0503020204020204" pitchFamily="34" charset="-122"/>
              </a:rPr>
              <a:t>均衡。</a:t>
            </a:r>
            <a:endParaRPr lang="en-US" altLang="zh-CN" sz="2800" b="1" dirty="0" smtClean="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20000"/>
              </a:lnSpc>
              <a:spcBef>
                <a:spcPct val="0"/>
              </a:spcBef>
              <a:spcAft>
                <a:spcPct val="0"/>
              </a:spcAft>
              <a:buClrTx/>
              <a:buSzTx/>
              <a:buFontTx/>
              <a:buNone/>
              <a:tabLst/>
              <a:defRPr/>
            </a:pPr>
            <a:r>
              <a:rPr lang="en-US" altLang="zh-CN" sz="2800" b="1" dirty="0" smtClean="0">
                <a:solidFill>
                  <a:srgbClr val="0070C0"/>
                </a:solidFill>
                <a:latin typeface="微软雅黑" panose="020B0503020204020204" pitchFamily="34" charset="-122"/>
                <a:ea typeface="微软雅黑" panose="020B0503020204020204" pitchFamily="34" charset="-122"/>
              </a:rPr>
              <a:t>                                            ——</a:t>
            </a:r>
            <a:r>
              <a:rPr lang="zh-CN" altLang="en-US" sz="2800" b="1" dirty="0" smtClean="0">
                <a:solidFill>
                  <a:srgbClr val="0070C0"/>
                </a:solidFill>
                <a:latin typeface="微软雅黑" panose="020B0503020204020204" pitchFamily="34" charset="-122"/>
                <a:ea typeface="微软雅黑" panose="020B0503020204020204" pitchFamily="34" charset="-122"/>
              </a:rPr>
              <a:t>不对称信息博弈论</a:t>
            </a:r>
            <a:endParaRPr lang="en-US" altLang="zh-CN" sz="2800" b="1" dirty="0" smtClean="0">
              <a:solidFill>
                <a:srgbClr val="0070C0"/>
              </a:solidFill>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20000"/>
              </a:lnSpc>
              <a:spcBef>
                <a:spcPct val="0"/>
              </a:spcBef>
              <a:spcAft>
                <a:spcPct val="0"/>
              </a:spcAft>
              <a:buClrTx/>
              <a:buSzTx/>
              <a:buFontTx/>
              <a:buNone/>
              <a:tabLst/>
              <a:defRPr/>
            </a:pPr>
            <a:endParaRPr kumimoji="0" lang="en-US" altLang="zh-CN" sz="28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4" name="Title 1"/>
          <p:cNvSpPr txBox="1">
            <a:spLocks/>
          </p:cNvSpPr>
          <p:nvPr/>
        </p:nvSpPr>
        <p:spPr>
          <a:xfrm>
            <a:off x="2611438" y="101601"/>
            <a:ext cx="8094662" cy="860425"/>
          </a:xfrm>
          <a:prstGeom prst="rect">
            <a:avLst/>
          </a:prstGeom>
        </p:spPr>
        <p:txBody>
          <a:bodyPr vert="horz" wrap="square" lIns="91440" tIns="45720" rIns="91440" bIns="45720" anchor="t"/>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4000" b="1" i="0" u="none" strike="noStrike" kern="0" cap="none" spc="0" normalizeH="0" baseline="0" noProof="0" dirty="0" smtClean="0">
                <a:ln>
                  <a:noFill/>
                </a:ln>
                <a:solidFill>
                  <a:srgbClr val="CC0000"/>
                </a:solidFill>
                <a:effectLst/>
                <a:uLnTx/>
                <a:uFillTx/>
                <a:latin typeface="Arial"/>
                <a:ea typeface="宋体" panose="02010600030101010101" pitchFamily="2" charset="-122"/>
                <a:cs typeface="+mj-cs"/>
              </a:rPr>
              <a:t>导言</a:t>
            </a:r>
            <a:endParaRPr kumimoji="0" lang="en-US" altLang="zh-CN" sz="4000" b="1" i="0" u="none" strike="noStrike" kern="0" cap="none" spc="0" normalizeH="0" baseline="0" noProof="0" dirty="0">
              <a:ln>
                <a:noFill/>
              </a:ln>
              <a:solidFill>
                <a:srgbClr val="CC0000"/>
              </a:solidFill>
              <a:effectLst/>
              <a:uLnTx/>
              <a:uFillTx/>
              <a:latin typeface="Arial"/>
              <a:ea typeface="宋体" panose="02010600030101010101" pitchFamily="2" charset="-122"/>
              <a:cs typeface="+mj-cs"/>
            </a:endParaRPr>
          </a:p>
        </p:txBody>
      </p:sp>
    </p:spTree>
    <p:extLst>
      <p:ext uri="{BB962C8B-B14F-4D97-AF65-F5344CB8AC3E}">
        <p14:creationId xmlns:p14="http://schemas.microsoft.com/office/powerpoint/2010/main" val="2607369190"/>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灯片编号占位符 1"/>
          <p:cNvSpPr txBox="1">
            <a:spLocks noGrp="1" noChangeArrowheads="1"/>
          </p:cNvSpPr>
          <p:nvPr>
            <p:ph type="sldNum" sz="quarter" idx="4"/>
          </p:nvPr>
        </p:nvSpPr>
        <p:spPr bwMode="auto">
          <a:xfrm>
            <a:off x="9353551" y="6424084"/>
            <a:ext cx="2844800" cy="366184"/>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pPr defTabSz="1219170" fontAlgn="base">
              <a:spcBef>
                <a:spcPct val="0"/>
              </a:spcBef>
              <a:spcAft>
                <a:spcPct val="0"/>
              </a:spcAft>
              <a:defRPr/>
            </a:pPr>
            <a:fld id="{00951E27-F12E-47AB-A2E5-D186208D1EB3}" type="slidenum">
              <a:rPr lang="zh-CN" altLang="en-US" sz="2400">
                <a:solidFill>
                  <a:prstClr val="white"/>
                </a:solidFill>
                <a:latin typeface="Times New Roman" panose="02020603050405020304" pitchFamily="18" charset="0"/>
                <a:ea typeface="宋体" panose="02010600030101010101" pitchFamily="2" charset="-122"/>
              </a:rPr>
              <a:pPr defTabSz="1219170" fontAlgn="base">
                <a:spcBef>
                  <a:spcPct val="0"/>
                </a:spcBef>
                <a:spcAft>
                  <a:spcPct val="0"/>
                </a:spcAft>
                <a:defRPr/>
              </a:pPr>
              <a:t>9</a:t>
            </a:fld>
            <a:endParaRPr lang="zh-CN" altLang="en-US" sz="2400">
              <a:solidFill>
                <a:prstClr val="white"/>
              </a:solidFill>
              <a:latin typeface="Times New Roman" panose="02020603050405020304" pitchFamily="18" charset="0"/>
              <a:ea typeface="宋体" panose="02010600030101010101" pitchFamily="2" charset="-122"/>
            </a:endParaRPr>
          </a:p>
        </p:txBody>
      </p:sp>
      <p:cxnSp>
        <p:nvCxnSpPr>
          <p:cNvPr id="3" name="直接连接符 2"/>
          <p:cNvCxnSpPr/>
          <p:nvPr/>
        </p:nvCxnSpPr>
        <p:spPr>
          <a:xfrm flipH="1">
            <a:off x="3790951" y="755651"/>
            <a:ext cx="2673351" cy="5482167"/>
          </a:xfrm>
          <a:prstGeom prst="line">
            <a:avLst/>
          </a:prstGeom>
          <a:ln>
            <a:solidFill>
              <a:srgbClr val="0065B0"/>
            </a:solidFill>
          </a:ln>
        </p:spPr>
        <p:style>
          <a:lnRef idx="1">
            <a:schemeClr val="accent1"/>
          </a:lnRef>
          <a:fillRef idx="0">
            <a:schemeClr val="accent1"/>
          </a:fillRef>
          <a:effectRef idx="0">
            <a:schemeClr val="accent1"/>
          </a:effectRef>
          <a:fontRef idx="minor">
            <a:schemeClr val="tx1"/>
          </a:fontRef>
        </p:style>
      </p:cxnSp>
      <p:sp>
        <p:nvSpPr>
          <p:cNvPr id="4" name="菱形 3"/>
          <p:cNvSpPr/>
          <p:nvPr/>
        </p:nvSpPr>
        <p:spPr>
          <a:xfrm rot="1811236">
            <a:off x="5958418" y="1079500"/>
            <a:ext cx="459317" cy="391584"/>
          </a:xfrm>
          <a:prstGeom prst="diamond">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a:spcBef>
                <a:spcPct val="0"/>
              </a:spcBef>
              <a:spcAft>
                <a:spcPct val="0"/>
              </a:spcAft>
              <a:defRPr/>
            </a:pPr>
            <a:endParaRPr lang="zh-CN" altLang="en-US" sz="2400" noProof="1">
              <a:solidFill>
                <a:prstClr val="white"/>
              </a:solidFill>
              <a:latin typeface="Calibri"/>
              <a:ea typeface="宋体" panose="02010600030101010101" pitchFamily="2" charset="-122"/>
            </a:endParaRPr>
          </a:p>
        </p:txBody>
      </p:sp>
      <p:sp>
        <p:nvSpPr>
          <p:cNvPr id="5" name="矩形 4"/>
          <p:cNvSpPr/>
          <p:nvPr/>
        </p:nvSpPr>
        <p:spPr>
          <a:xfrm>
            <a:off x="6724227" y="1302605"/>
            <a:ext cx="5184140" cy="666786"/>
          </a:xfrm>
          <a:prstGeom prst="rect">
            <a:avLst/>
          </a:prstGeom>
          <a:noFill/>
          <a:ln w="9525">
            <a:noFill/>
          </a:ln>
        </p:spPr>
        <p:txBody>
          <a:bodyPr wrap="square">
            <a:spAutoFit/>
          </a:bodyPr>
          <a:lstStyle/>
          <a:p>
            <a:pPr defTabSz="1219170" fontAlgn="base">
              <a:spcBef>
                <a:spcPct val="0"/>
              </a:spcBef>
              <a:spcAft>
                <a:spcPct val="0"/>
              </a:spcAft>
            </a:pPr>
            <a:r>
              <a:rPr lang="zh-CN" altLang="en-US" sz="3733" dirty="0" smtClean="0">
                <a:solidFill>
                  <a:srgbClr val="0065B0"/>
                </a:solidFill>
                <a:latin typeface="华文新魏" panose="02010800040101010101" pitchFamily="2" charset="-122"/>
                <a:ea typeface="华文新魏" panose="02010800040101010101" pitchFamily="2" charset="-122"/>
                <a:sym typeface="Arial" panose="020B0604020202020204" pitchFamily="34" charset="0"/>
              </a:rPr>
              <a:t>一、</a:t>
            </a:r>
            <a:r>
              <a:rPr lang="zh-CN" altLang="en-US" sz="3730" dirty="0" smtClean="0">
                <a:solidFill>
                  <a:srgbClr val="0065B0"/>
                </a:solidFill>
                <a:latin typeface="华文新魏" panose="02010800040101010101" pitchFamily="2" charset="-122"/>
                <a:ea typeface="华文新魏" panose="02010800040101010101" pitchFamily="2" charset="-122"/>
                <a:sym typeface="Arial" panose="020B0604020202020204" pitchFamily="34" charset="0"/>
              </a:rPr>
              <a:t>道德</a:t>
            </a:r>
            <a:r>
              <a:rPr lang="zh-CN" altLang="en-US" sz="3400" dirty="0" smtClean="0">
                <a:solidFill>
                  <a:srgbClr val="0065B0"/>
                </a:solidFill>
                <a:latin typeface="华文新魏" panose="02010800040101010101" pitchFamily="2" charset="-122"/>
                <a:ea typeface="华文新魏" panose="02010800040101010101" pitchFamily="2" charset="-122"/>
                <a:sym typeface="Arial" panose="020B0604020202020204" pitchFamily="34" charset="0"/>
              </a:rPr>
              <a:t>风险与逆向选择</a:t>
            </a:r>
            <a:endParaRPr lang="zh-CN" altLang="en-US" sz="3400" dirty="0">
              <a:solidFill>
                <a:srgbClr val="0065B0"/>
              </a:solidFill>
              <a:latin typeface="华文新魏" panose="02010800040101010101" pitchFamily="2" charset="-122"/>
              <a:ea typeface="华文新魏" panose="02010800040101010101" pitchFamily="2" charset="-122"/>
              <a:sym typeface="Arial" panose="020B0604020202020204" pitchFamily="34" charset="0"/>
            </a:endParaRPr>
          </a:p>
        </p:txBody>
      </p:sp>
      <p:sp>
        <p:nvSpPr>
          <p:cNvPr id="7" name="菱形 6"/>
          <p:cNvSpPr/>
          <p:nvPr/>
        </p:nvSpPr>
        <p:spPr>
          <a:xfrm rot="1811236">
            <a:off x="5482167" y="2114551"/>
            <a:ext cx="459317" cy="389467"/>
          </a:xfrm>
          <a:prstGeom prst="diamond">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a:spcBef>
                <a:spcPct val="0"/>
              </a:spcBef>
              <a:spcAft>
                <a:spcPct val="0"/>
              </a:spcAft>
              <a:defRPr/>
            </a:pPr>
            <a:endParaRPr lang="zh-CN" altLang="en-US" sz="2400" noProof="1">
              <a:solidFill>
                <a:prstClr val="white"/>
              </a:solidFill>
              <a:latin typeface="Calibri"/>
              <a:ea typeface="宋体" panose="02010600030101010101" pitchFamily="2" charset="-122"/>
            </a:endParaRPr>
          </a:p>
        </p:txBody>
      </p:sp>
      <p:sp>
        <p:nvSpPr>
          <p:cNvPr id="9" name="菱形 8"/>
          <p:cNvSpPr/>
          <p:nvPr/>
        </p:nvSpPr>
        <p:spPr>
          <a:xfrm rot="1657671">
            <a:off x="4957234" y="3185584"/>
            <a:ext cx="459317" cy="391584"/>
          </a:xfrm>
          <a:prstGeom prst="diamond">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a:spcBef>
                <a:spcPct val="0"/>
              </a:spcBef>
              <a:spcAft>
                <a:spcPct val="0"/>
              </a:spcAft>
              <a:defRPr/>
            </a:pPr>
            <a:endParaRPr lang="zh-CN" altLang="en-US" sz="2400" noProof="1">
              <a:solidFill>
                <a:prstClr val="white"/>
              </a:solidFill>
              <a:latin typeface="Calibri"/>
              <a:ea typeface="宋体" panose="02010600030101010101" pitchFamily="2" charset="-122"/>
            </a:endParaRPr>
          </a:p>
        </p:txBody>
      </p:sp>
      <p:sp>
        <p:nvSpPr>
          <p:cNvPr id="10" name="矩形 9"/>
          <p:cNvSpPr/>
          <p:nvPr/>
        </p:nvSpPr>
        <p:spPr>
          <a:xfrm>
            <a:off x="6127751" y="2230121"/>
            <a:ext cx="4739216" cy="1241237"/>
          </a:xfrm>
          <a:prstGeom prst="rect">
            <a:avLst/>
          </a:prstGeom>
          <a:noFill/>
          <a:ln w="9525">
            <a:noFill/>
          </a:ln>
        </p:spPr>
        <p:txBody>
          <a:bodyPr>
            <a:spAutoFit/>
          </a:bodyPr>
          <a:lstStyle/>
          <a:p>
            <a:pPr defTabSz="1219170" fontAlgn="base">
              <a:spcBef>
                <a:spcPct val="0"/>
              </a:spcBef>
              <a:spcAft>
                <a:spcPct val="0"/>
              </a:spcAft>
            </a:pPr>
            <a:r>
              <a:rPr lang="zh-CN" altLang="en-US" sz="3733" dirty="0">
                <a:solidFill>
                  <a:srgbClr val="0065B0"/>
                </a:solidFill>
                <a:latin typeface="华文新魏" panose="02010800040101010101" pitchFamily="2" charset="-122"/>
                <a:ea typeface="华文新魏" panose="02010800040101010101" pitchFamily="2" charset="-122"/>
                <a:sym typeface="Arial" panose="020B0604020202020204" pitchFamily="34" charset="0"/>
              </a:rPr>
              <a:t>二</a:t>
            </a:r>
            <a:r>
              <a:rPr lang="zh-CN" altLang="en-US" sz="3733" dirty="0" smtClean="0">
                <a:solidFill>
                  <a:srgbClr val="0065B0"/>
                </a:solidFill>
                <a:latin typeface="华文新魏" panose="02010800040101010101" pitchFamily="2" charset="-122"/>
                <a:ea typeface="华文新魏" panose="02010800040101010101" pitchFamily="2" charset="-122"/>
                <a:sym typeface="Arial" panose="020B0604020202020204" pitchFamily="34" charset="0"/>
              </a:rPr>
              <a:t>、如何应对不对称信息？</a:t>
            </a:r>
            <a:endParaRPr lang="zh-CN" altLang="en-US" sz="3733" dirty="0">
              <a:solidFill>
                <a:srgbClr val="0065B0"/>
              </a:solidFill>
              <a:latin typeface="华文新魏" panose="02010800040101010101" pitchFamily="2" charset="-122"/>
              <a:ea typeface="华文新魏" panose="02010800040101010101" pitchFamily="2" charset="-122"/>
              <a:sym typeface="Arial" panose="020B0604020202020204" pitchFamily="34" charset="0"/>
            </a:endParaRPr>
          </a:p>
        </p:txBody>
      </p:sp>
      <p:sp>
        <p:nvSpPr>
          <p:cNvPr id="11" name="菱形 10"/>
          <p:cNvSpPr/>
          <p:nvPr/>
        </p:nvSpPr>
        <p:spPr>
          <a:xfrm rot="1515338">
            <a:off x="4381500" y="4320117"/>
            <a:ext cx="459317" cy="391584"/>
          </a:xfrm>
          <a:prstGeom prst="diamond">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a:spcBef>
                <a:spcPct val="0"/>
              </a:spcBef>
              <a:spcAft>
                <a:spcPct val="0"/>
              </a:spcAft>
              <a:defRPr/>
            </a:pPr>
            <a:endParaRPr lang="zh-CN" altLang="en-US" sz="2400" noProof="1">
              <a:solidFill>
                <a:prstClr val="white"/>
              </a:solidFill>
              <a:latin typeface="Calibri"/>
              <a:ea typeface="宋体" panose="02010600030101010101" pitchFamily="2" charset="-122"/>
            </a:endParaRPr>
          </a:p>
        </p:txBody>
      </p:sp>
      <p:sp>
        <p:nvSpPr>
          <p:cNvPr id="12" name="矩形 11"/>
          <p:cNvSpPr/>
          <p:nvPr/>
        </p:nvSpPr>
        <p:spPr>
          <a:xfrm>
            <a:off x="5165463" y="3598547"/>
            <a:ext cx="4980516" cy="1241237"/>
          </a:xfrm>
          <a:prstGeom prst="rect">
            <a:avLst/>
          </a:prstGeom>
          <a:noFill/>
          <a:ln w="9525">
            <a:noFill/>
          </a:ln>
        </p:spPr>
        <p:txBody>
          <a:bodyPr>
            <a:spAutoFit/>
          </a:bodyPr>
          <a:lstStyle/>
          <a:p>
            <a:pPr defTabSz="1219170" fontAlgn="base">
              <a:spcBef>
                <a:spcPct val="0"/>
              </a:spcBef>
              <a:spcAft>
                <a:spcPct val="0"/>
              </a:spcAft>
            </a:pPr>
            <a:r>
              <a:rPr lang="zh-CN" altLang="en-US" sz="3733" dirty="0">
                <a:solidFill>
                  <a:srgbClr val="0065B0"/>
                </a:solidFill>
                <a:latin typeface="华文新魏" panose="02010800040101010101" pitchFamily="2" charset="-122"/>
                <a:ea typeface="华文新魏" panose="02010800040101010101" pitchFamily="2" charset="-122"/>
                <a:sym typeface="Arial" panose="020B0604020202020204" pitchFamily="34" charset="0"/>
              </a:rPr>
              <a:t>三</a:t>
            </a:r>
            <a:r>
              <a:rPr lang="zh-CN" altLang="en-US" sz="3733" dirty="0" smtClean="0">
                <a:solidFill>
                  <a:srgbClr val="0065B0"/>
                </a:solidFill>
                <a:latin typeface="华文新魏" panose="02010800040101010101" pitchFamily="2" charset="-122"/>
                <a:ea typeface="华文新魏" panose="02010800040101010101" pitchFamily="2" charset="-122"/>
                <a:sym typeface="Arial" panose="020B0604020202020204" pitchFamily="34" charset="0"/>
              </a:rPr>
              <a:t>、囚徒困境及博弈论入门</a:t>
            </a:r>
            <a:endParaRPr lang="zh-CN" altLang="en-US" sz="3733" dirty="0">
              <a:solidFill>
                <a:srgbClr val="0065B0"/>
              </a:solidFill>
              <a:latin typeface="华文新魏" panose="02010800040101010101" pitchFamily="2" charset="-122"/>
              <a:ea typeface="华文新魏" panose="02010800040101010101" pitchFamily="2" charset="-122"/>
              <a:sym typeface="Arial" panose="020B0604020202020204" pitchFamily="34" charset="0"/>
            </a:endParaRPr>
          </a:p>
        </p:txBody>
      </p:sp>
      <p:sp>
        <p:nvSpPr>
          <p:cNvPr id="13" name="菱形 12"/>
          <p:cNvSpPr/>
          <p:nvPr/>
        </p:nvSpPr>
        <p:spPr>
          <a:xfrm rot="1811236">
            <a:off x="3858684" y="5422900"/>
            <a:ext cx="459317" cy="391584"/>
          </a:xfrm>
          <a:prstGeom prst="diamond">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a:spcBef>
                <a:spcPct val="0"/>
              </a:spcBef>
              <a:spcAft>
                <a:spcPct val="0"/>
              </a:spcAft>
              <a:defRPr/>
            </a:pPr>
            <a:endParaRPr lang="zh-CN" altLang="en-US" sz="2400" noProof="1">
              <a:solidFill>
                <a:prstClr val="white"/>
              </a:solidFill>
              <a:latin typeface="Calibri"/>
              <a:ea typeface="宋体" panose="02010600030101010101" pitchFamily="2" charset="-122"/>
            </a:endParaRPr>
          </a:p>
        </p:txBody>
      </p:sp>
      <p:sp>
        <p:nvSpPr>
          <p:cNvPr id="14" name="矩形 13"/>
          <p:cNvSpPr/>
          <p:nvPr/>
        </p:nvSpPr>
        <p:spPr>
          <a:xfrm>
            <a:off x="4483554" y="5000580"/>
            <a:ext cx="5029200" cy="666786"/>
          </a:xfrm>
          <a:prstGeom prst="rect">
            <a:avLst/>
          </a:prstGeom>
          <a:noFill/>
          <a:ln w="9525">
            <a:noFill/>
          </a:ln>
        </p:spPr>
        <p:txBody>
          <a:bodyPr>
            <a:spAutoFit/>
          </a:bodyPr>
          <a:lstStyle/>
          <a:p>
            <a:pPr defTabSz="1219170" fontAlgn="base">
              <a:spcBef>
                <a:spcPct val="0"/>
              </a:spcBef>
              <a:spcAft>
                <a:spcPct val="0"/>
              </a:spcAft>
            </a:pPr>
            <a:r>
              <a:rPr lang="zh-CN" altLang="en-US" sz="3733" dirty="0">
                <a:solidFill>
                  <a:srgbClr val="0065B0"/>
                </a:solidFill>
                <a:latin typeface="华文新魏" panose="02010800040101010101" pitchFamily="2" charset="-122"/>
                <a:ea typeface="华文新魏" panose="02010800040101010101" pitchFamily="2" charset="-122"/>
                <a:sym typeface="Arial" panose="020B0604020202020204" pitchFamily="34" charset="0"/>
              </a:rPr>
              <a:t>四</a:t>
            </a:r>
            <a:r>
              <a:rPr lang="zh-CN" altLang="en-US" sz="3733" dirty="0" smtClean="0">
                <a:solidFill>
                  <a:srgbClr val="0065B0"/>
                </a:solidFill>
                <a:latin typeface="华文新魏" panose="02010800040101010101" pitchFamily="2" charset="-122"/>
                <a:ea typeface="华文新魏" panose="02010800040101010101" pitchFamily="2" charset="-122"/>
                <a:sym typeface="Arial" panose="020B0604020202020204" pitchFamily="34" charset="0"/>
              </a:rPr>
              <a:t>、案例实践及讨论</a:t>
            </a:r>
            <a:endParaRPr lang="zh-CN" altLang="en-US" sz="3733" dirty="0">
              <a:solidFill>
                <a:srgbClr val="0065B0"/>
              </a:solidFill>
              <a:latin typeface="华文新魏" panose="02010800040101010101" pitchFamily="2" charset="-122"/>
              <a:ea typeface="华文新魏" panose="02010800040101010101" pitchFamily="2" charset="-122"/>
              <a:sym typeface="Arial" panose="020B0604020202020204" pitchFamily="34" charset="0"/>
            </a:endParaRPr>
          </a:p>
        </p:txBody>
      </p:sp>
      <p:sp>
        <p:nvSpPr>
          <p:cNvPr id="19" name="矩形 18"/>
          <p:cNvSpPr/>
          <p:nvPr/>
        </p:nvSpPr>
        <p:spPr>
          <a:xfrm>
            <a:off x="-3793100" y="-1659564"/>
            <a:ext cx="96011" cy="60959"/>
          </a:xfrm>
          <a:prstGeom prst="rect">
            <a:avLst/>
          </a:prstGeom>
          <a:blipFill dpi="0" rotWithShape="1">
            <a:blip r:embed="rId3"/>
            <a:srcRect/>
            <a:stretch>
              <a:fillRect l="-23000"/>
            </a:stretch>
          </a:blip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a:spcBef>
                <a:spcPct val="0"/>
              </a:spcBef>
              <a:spcAft>
                <a:spcPct val="0"/>
              </a:spcAft>
              <a:defRPr/>
            </a:pPr>
            <a:endParaRPr lang="zh-CN" altLang="en-US" sz="2400" noProof="1">
              <a:solidFill>
                <a:prstClr val="white"/>
              </a:solidFill>
              <a:latin typeface="Calibri"/>
              <a:ea typeface="宋体" panose="02010600030101010101" pitchFamily="2" charset="-122"/>
            </a:endParaRPr>
          </a:p>
        </p:txBody>
      </p:sp>
      <p:sp>
        <p:nvSpPr>
          <p:cNvPr id="15" name="矩形 14"/>
          <p:cNvSpPr/>
          <p:nvPr/>
        </p:nvSpPr>
        <p:spPr>
          <a:xfrm>
            <a:off x="-77492" y="939801"/>
            <a:ext cx="5693833" cy="5298017"/>
          </a:xfrm>
          <a:custGeom>
            <a:avLst/>
            <a:gdLst>
              <a:gd name="connsiteX0" fmla="*/ 0 w 4270965"/>
              <a:gd name="connsiteY0" fmla="*/ 0 h 3545268"/>
              <a:gd name="connsiteX1" fmla="*/ 4270965 w 4270965"/>
              <a:gd name="connsiteY1" fmla="*/ 0 h 3545268"/>
              <a:gd name="connsiteX2" fmla="*/ 4270965 w 4270965"/>
              <a:gd name="connsiteY2" fmla="*/ 3545268 h 3545268"/>
              <a:gd name="connsiteX3" fmla="*/ 0 w 4270965"/>
              <a:gd name="connsiteY3" fmla="*/ 3545268 h 3545268"/>
              <a:gd name="connsiteX4" fmla="*/ 0 w 4270965"/>
              <a:gd name="connsiteY4" fmla="*/ 0 h 3545268"/>
              <a:gd name="connsiteX0-1" fmla="*/ 0 w 4270965"/>
              <a:gd name="connsiteY0-2" fmla="*/ 0 h 4002468"/>
              <a:gd name="connsiteX1-3" fmla="*/ 4270965 w 4270965"/>
              <a:gd name="connsiteY1-4" fmla="*/ 0 h 4002468"/>
              <a:gd name="connsiteX2-5" fmla="*/ 2327865 w 4270965"/>
              <a:gd name="connsiteY2-6" fmla="*/ 4002468 h 4002468"/>
              <a:gd name="connsiteX3-7" fmla="*/ 0 w 4270965"/>
              <a:gd name="connsiteY3-8" fmla="*/ 3545268 h 4002468"/>
              <a:gd name="connsiteX4-9" fmla="*/ 0 w 4270965"/>
              <a:gd name="connsiteY4-10" fmla="*/ 0 h 4002468"/>
              <a:gd name="connsiteX0-11" fmla="*/ 0 w 4270965"/>
              <a:gd name="connsiteY0-12" fmla="*/ 0 h 3973893"/>
              <a:gd name="connsiteX1-13" fmla="*/ 4270965 w 4270965"/>
              <a:gd name="connsiteY1-14" fmla="*/ 0 h 3973893"/>
              <a:gd name="connsiteX2-15" fmla="*/ 2251665 w 4270965"/>
              <a:gd name="connsiteY2-16" fmla="*/ 3973893 h 3973893"/>
              <a:gd name="connsiteX3-17" fmla="*/ 0 w 4270965"/>
              <a:gd name="connsiteY3-18" fmla="*/ 3545268 h 3973893"/>
              <a:gd name="connsiteX4-19" fmla="*/ 0 w 4270965"/>
              <a:gd name="connsiteY4-20" fmla="*/ 0 h 39738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270965" h="3973893">
                <a:moveTo>
                  <a:pt x="0" y="0"/>
                </a:moveTo>
                <a:lnTo>
                  <a:pt x="4270965" y="0"/>
                </a:lnTo>
                <a:lnTo>
                  <a:pt x="2251665" y="3973893"/>
                </a:lnTo>
                <a:lnTo>
                  <a:pt x="0" y="3545268"/>
                </a:lnTo>
                <a:lnTo>
                  <a:pt x="0" y="0"/>
                </a:lnTo>
                <a:close/>
              </a:path>
            </a:pathLst>
          </a:custGeom>
          <a:blipFill dpi="0" rotWithShape="1">
            <a:blip r:embed="rId4" cstate="print">
              <a:extLst>
                <a:ext uri="{28A0092B-C50C-407E-A947-70E740481C1C}">
                  <a14:useLocalDpi xmlns:a14="http://schemas.microsoft.com/office/drawing/2010/main" val="0"/>
                </a:ext>
              </a:extLst>
            </a:blip>
            <a:srcRect/>
            <a:stretch>
              <a:fillRect/>
            </a:stretch>
          </a:blip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a:spcBef>
                <a:spcPct val="0"/>
              </a:spcBef>
              <a:spcAft>
                <a:spcPct val="0"/>
              </a:spcAft>
              <a:defRPr/>
            </a:pPr>
            <a:endParaRPr lang="zh-CN" altLang="en-US" sz="2400" noProof="1">
              <a:solidFill>
                <a:prstClr val="white"/>
              </a:solidFill>
              <a:latin typeface="Calibri"/>
              <a:ea typeface="宋体" panose="02010600030101010101" pitchFamily="2" charset="-122"/>
            </a:endParaRPr>
          </a:p>
        </p:txBody>
      </p:sp>
      <p:sp>
        <p:nvSpPr>
          <p:cNvPr id="21" name="等腰三角形 20"/>
          <p:cNvSpPr/>
          <p:nvPr/>
        </p:nvSpPr>
        <p:spPr>
          <a:xfrm>
            <a:off x="9167284" y="645585"/>
            <a:ext cx="3024717" cy="5854700"/>
          </a:xfrm>
          <a:prstGeom prst="triangle">
            <a:avLst>
              <a:gd name="adj" fmla="val 100000"/>
            </a:avLst>
          </a:prstGeom>
          <a:solidFill>
            <a:srgbClr val="0070C0"/>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219170">
              <a:spcBef>
                <a:spcPct val="0"/>
              </a:spcBef>
              <a:spcAft>
                <a:spcPct val="0"/>
              </a:spcAft>
              <a:defRPr/>
            </a:pPr>
            <a:endParaRPr lang="zh-CN" altLang="en-US" sz="2400" noProof="1">
              <a:solidFill>
                <a:prstClr val="white"/>
              </a:solidFill>
              <a:latin typeface="Calibri"/>
              <a:ea typeface="宋体" panose="02010600030101010101" pitchFamily="2" charset="-122"/>
            </a:endParaRPr>
          </a:p>
        </p:txBody>
      </p:sp>
      <p:pic>
        <p:nvPicPr>
          <p:cNvPr id="19475" name="图片 22"/>
          <p:cNvPicPr>
            <a:picLocks noChangeAspect="1"/>
          </p:cNvPicPr>
          <p:nvPr/>
        </p:nvPicPr>
        <p:blipFill>
          <a:blip r:embed="rId5"/>
          <a:stretch>
            <a:fillRect/>
          </a:stretch>
        </p:blipFill>
        <p:spPr>
          <a:xfrm>
            <a:off x="10028767" y="4500033"/>
            <a:ext cx="1879600" cy="1879600"/>
          </a:xfrm>
          <a:prstGeom prst="rect">
            <a:avLst/>
          </a:prstGeom>
          <a:noFill/>
          <a:ln w="9525">
            <a:noFill/>
          </a:ln>
        </p:spPr>
      </p:pic>
      <p:sp>
        <p:nvSpPr>
          <p:cNvPr id="17" name="矩形 16"/>
          <p:cNvSpPr/>
          <p:nvPr/>
        </p:nvSpPr>
        <p:spPr>
          <a:xfrm>
            <a:off x="3937429" y="26093"/>
            <a:ext cx="3907367" cy="683264"/>
          </a:xfrm>
          <a:prstGeom prst="rect">
            <a:avLst/>
          </a:prstGeom>
          <a:noFill/>
        </p:spPr>
        <p:txBody>
          <a:bodyPr>
            <a:spAutoFit/>
          </a:bodyPr>
          <a:lstStyle/>
          <a:p>
            <a:pPr algn="ctr" defTabSz="1219170">
              <a:lnSpc>
                <a:spcPct val="120000"/>
              </a:lnSpc>
              <a:defRPr/>
            </a:pPr>
            <a:r>
              <a:rPr lang="zh-CN" altLang="en-US" sz="3200" b="1" kern="0" spc="400" dirty="0">
                <a:solidFill>
                  <a:srgbClr val="0070C0"/>
                </a:solidFill>
                <a:latin typeface="微软雅黑" panose="020B0503020204020204" pitchFamily="34" charset="-122"/>
                <a:ea typeface="微软雅黑" panose="020B0503020204020204" pitchFamily="34" charset="-122"/>
                <a:cs typeface="+mn-ea"/>
              </a:rPr>
              <a:t>本讲内容</a:t>
            </a:r>
          </a:p>
        </p:txBody>
      </p:sp>
    </p:spTree>
    <p:extLst>
      <p:ext uri="{BB962C8B-B14F-4D97-AF65-F5344CB8AC3E}">
        <p14:creationId xmlns:p14="http://schemas.microsoft.com/office/powerpoint/2010/main" val="2814135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ppt_x</p:attrName>
                                        </p:attrNameLst>
                                      </p:cBhvr>
                                      <p:tavLst>
                                        <p:tav tm="0">
                                          <p:val>
                                            <p:strVal val="#ppt_x"/>
                                          </p:val>
                                        </p:tav>
                                        <p:tav tm="100000">
                                          <p:val>
                                            <p:strVal val="#ppt_x"/>
                                          </p:val>
                                        </p:tav>
                                      </p:tavLst>
                                    </p:anim>
                                    <p:anim calcmode="lin" valueType="num">
                                      <p:cBhvr>
                                        <p:cTn id="8" dur="75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750" fill="hold"/>
                                        <p:tgtEl>
                                          <p:spTgt spid="5"/>
                                        </p:tgtEl>
                                        <p:attrNameLst>
                                          <p:attrName>ppt_x</p:attrName>
                                        </p:attrNameLst>
                                      </p:cBhvr>
                                      <p:tavLst>
                                        <p:tav tm="0">
                                          <p:val>
                                            <p:strVal val="#ppt_x"/>
                                          </p:val>
                                        </p:tav>
                                        <p:tav tm="100000">
                                          <p:val>
                                            <p:strVal val="#ppt_x"/>
                                          </p:val>
                                        </p:tav>
                                      </p:tavLst>
                                    </p:anim>
                                    <p:anim calcmode="lin" valueType="num">
                                      <p:cBhvr>
                                        <p:cTn id="12" dur="75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750" fill="hold"/>
                                        <p:tgtEl>
                                          <p:spTgt spid="7"/>
                                        </p:tgtEl>
                                        <p:attrNameLst>
                                          <p:attrName>ppt_x</p:attrName>
                                        </p:attrNameLst>
                                      </p:cBhvr>
                                      <p:tavLst>
                                        <p:tav tm="0">
                                          <p:val>
                                            <p:strVal val="#ppt_x"/>
                                          </p:val>
                                        </p:tav>
                                        <p:tav tm="100000">
                                          <p:val>
                                            <p:strVal val="#ppt_x"/>
                                          </p:val>
                                        </p:tav>
                                      </p:tavLst>
                                    </p:anim>
                                    <p:anim calcmode="lin" valueType="num">
                                      <p:cBhvr>
                                        <p:cTn id="16" dur="75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750" fill="hold"/>
                                        <p:tgtEl>
                                          <p:spTgt spid="9"/>
                                        </p:tgtEl>
                                        <p:attrNameLst>
                                          <p:attrName>ppt_x</p:attrName>
                                        </p:attrNameLst>
                                      </p:cBhvr>
                                      <p:tavLst>
                                        <p:tav tm="0">
                                          <p:val>
                                            <p:strVal val="#ppt_x"/>
                                          </p:val>
                                        </p:tav>
                                        <p:tav tm="100000">
                                          <p:val>
                                            <p:strVal val="#ppt_x"/>
                                          </p:val>
                                        </p:tav>
                                      </p:tavLst>
                                    </p:anim>
                                    <p:anim calcmode="lin" valueType="num">
                                      <p:cBhvr>
                                        <p:cTn id="20" dur="75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750" fill="hold"/>
                                        <p:tgtEl>
                                          <p:spTgt spid="10"/>
                                        </p:tgtEl>
                                        <p:attrNameLst>
                                          <p:attrName>ppt_x</p:attrName>
                                        </p:attrNameLst>
                                      </p:cBhvr>
                                      <p:tavLst>
                                        <p:tav tm="0">
                                          <p:val>
                                            <p:strVal val="#ppt_x"/>
                                          </p:val>
                                        </p:tav>
                                        <p:tav tm="100000">
                                          <p:val>
                                            <p:strVal val="#ppt_x"/>
                                          </p:val>
                                        </p:tav>
                                      </p:tavLst>
                                    </p:anim>
                                    <p:anim calcmode="lin" valueType="num">
                                      <p:cBhvr>
                                        <p:cTn id="24" dur="75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750" fill="hold"/>
                                        <p:tgtEl>
                                          <p:spTgt spid="11"/>
                                        </p:tgtEl>
                                        <p:attrNameLst>
                                          <p:attrName>ppt_x</p:attrName>
                                        </p:attrNameLst>
                                      </p:cBhvr>
                                      <p:tavLst>
                                        <p:tav tm="0">
                                          <p:val>
                                            <p:strVal val="#ppt_x"/>
                                          </p:val>
                                        </p:tav>
                                        <p:tav tm="100000">
                                          <p:val>
                                            <p:strVal val="#ppt_x"/>
                                          </p:val>
                                        </p:tav>
                                      </p:tavLst>
                                    </p:anim>
                                    <p:anim calcmode="lin" valueType="num">
                                      <p:cBhvr>
                                        <p:cTn id="28" dur="75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p:cTn id="31" dur="750" fill="hold"/>
                                        <p:tgtEl>
                                          <p:spTgt spid="12"/>
                                        </p:tgtEl>
                                        <p:attrNameLst>
                                          <p:attrName>ppt_x</p:attrName>
                                        </p:attrNameLst>
                                      </p:cBhvr>
                                      <p:tavLst>
                                        <p:tav tm="0">
                                          <p:val>
                                            <p:strVal val="#ppt_x"/>
                                          </p:val>
                                        </p:tav>
                                        <p:tav tm="100000">
                                          <p:val>
                                            <p:strVal val="#ppt_x"/>
                                          </p:val>
                                        </p:tav>
                                      </p:tavLst>
                                    </p:anim>
                                    <p:anim calcmode="lin" valueType="num">
                                      <p:cBhvr>
                                        <p:cTn id="32" dur="75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750" fill="hold"/>
                                        <p:tgtEl>
                                          <p:spTgt spid="13"/>
                                        </p:tgtEl>
                                        <p:attrNameLst>
                                          <p:attrName>ppt_x</p:attrName>
                                        </p:attrNameLst>
                                      </p:cBhvr>
                                      <p:tavLst>
                                        <p:tav tm="0">
                                          <p:val>
                                            <p:strVal val="#ppt_x"/>
                                          </p:val>
                                        </p:tav>
                                        <p:tav tm="100000">
                                          <p:val>
                                            <p:strVal val="#ppt_x"/>
                                          </p:val>
                                        </p:tav>
                                      </p:tavLst>
                                    </p:anim>
                                    <p:anim calcmode="lin" valueType="num">
                                      <p:cBhvr>
                                        <p:cTn id="36" dur="75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750" fill="hold"/>
                                        <p:tgtEl>
                                          <p:spTgt spid="14"/>
                                        </p:tgtEl>
                                        <p:attrNameLst>
                                          <p:attrName>ppt_x</p:attrName>
                                        </p:attrNameLst>
                                      </p:cBhvr>
                                      <p:tavLst>
                                        <p:tav tm="0">
                                          <p:val>
                                            <p:strVal val="#ppt_x"/>
                                          </p:val>
                                        </p:tav>
                                        <p:tav tm="100000">
                                          <p:val>
                                            <p:strVal val="#ppt_x"/>
                                          </p:val>
                                        </p:tav>
                                      </p:tavLst>
                                    </p:anim>
                                    <p:anim calcmode="lin" valueType="num">
                                      <p:cBhvr>
                                        <p:cTn id="40"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9" grpId="0" animBg="1"/>
      <p:bldP spid="10" grpId="0"/>
      <p:bldP spid="11" grpId="0" animBg="1"/>
      <p:bldP spid="12" grpId="0"/>
      <p:bldP spid="13" grpId="0" animBg="1"/>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9"/>
  <p:tag name="KSO_WM_TEMPLATE_SCENE_ID" val="1"/>
  <p:tag name="KSO_WM_TEMPLATE_JOB_ID" val="9"/>
  <p:tag name="KSO_WM_TEMPLATE_TOPIC_DEFAULT" val="0"/>
</p:tagLst>
</file>

<file path=ppt/theme/theme1.xml><?xml version="1.0" encoding="utf-8"?>
<a:theme xmlns:a="http://schemas.openxmlformats.org/drawingml/2006/main" name="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70C0"/>
        </a:solidFill>
        <a:ln w="28575">
          <a:solidFill>
            <a:srgbClr val="FFFFFF"/>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1406</TotalTime>
  <Words>4386</Words>
  <Application>Microsoft Office PowerPoint</Application>
  <PresentationFormat>宽屏</PresentationFormat>
  <Paragraphs>676</Paragraphs>
  <Slides>77</Slides>
  <Notes>2</Notes>
  <HiddenSlides>0</HiddenSlides>
  <MMClips>0</MMClips>
  <ScaleCrop>false</ScaleCrop>
  <HeadingPairs>
    <vt:vector size="6" baseType="variant">
      <vt:variant>
        <vt:lpstr>已用的字体</vt:lpstr>
      </vt:variant>
      <vt:variant>
        <vt:i4>9</vt:i4>
      </vt:variant>
      <vt:variant>
        <vt:lpstr>主题</vt:lpstr>
      </vt:variant>
      <vt:variant>
        <vt:i4>3</vt:i4>
      </vt:variant>
      <vt:variant>
        <vt:lpstr>幻灯片标题</vt:lpstr>
      </vt:variant>
      <vt:variant>
        <vt:i4>77</vt:i4>
      </vt:variant>
    </vt:vector>
  </HeadingPairs>
  <TitlesOfParts>
    <vt:vector size="89" baseType="lpstr">
      <vt:lpstr>等线</vt:lpstr>
      <vt:lpstr>微软雅黑</vt:lpstr>
      <vt:lpstr>宋体</vt:lpstr>
      <vt:lpstr>华文新魏</vt:lpstr>
      <vt:lpstr>楷体</vt:lpstr>
      <vt:lpstr>Arial</vt:lpstr>
      <vt:lpstr>Calibri</vt:lpstr>
      <vt:lpstr>Times New Roman</vt:lpstr>
      <vt:lpstr>Wingdings</vt:lpstr>
      <vt:lpstr>Chapter content</vt:lpstr>
      <vt:lpstr>Office 主题</vt:lpstr>
      <vt:lpstr>2_Chapter content</vt:lpstr>
      <vt:lpstr>PowerPoint 演示文稿</vt:lpstr>
      <vt:lpstr>导言</vt:lpstr>
      <vt:lpstr>导言</vt:lpstr>
      <vt:lpstr>导言</vt:lpstr>
      <vt:lpstr>导言</vt:lpstr>
      <vt:lpstr>导言</vt:lpstr>
      <vt:lpstr>PowerPoint 演示文稿</vt:lpstr>
      <vt:lpstr>PowerPoint 演示文稿</vt:lpstr>
      <vt:lpstr>PowerPoint 演示文稿</vt:lpstr>
      <vt:lpstr>一、道德风险与逆向选择</vt:lpstr>
      <vt:lpstr>一、道德风险与逆向选择</vt:lpstr>
      <vt:lpstr>PowerPoint 演示文稿</vt:lpstr>
      <vt:lpstr>一、道德风险与逆向选择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Jinqi Ye</dc:creator>
  <cp:lastModifiedBy>jye03@syr.edu</cp:lastModifiedBy>
  <cp:revision>159</cp:revision>
  <dcterms:created xsi:type="dcterms:W3CDTF">2019-04-05T07:34:01Z</dcterms:created>
  <dcterms:modified xsi:type="dcterms:W3CDTF">2020-04-22T12:04:44Z</dcterms:modified>
</cp:coreProperties>
</file>